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48"/>
  </p:notesMasterIdLst>
  <p:handoutMasterIdLst>
    <p:handoutMasterId r:id="rId49"/>
  </p:handoutMasterIdLst>
  <p:sldIdLst>
    <p:sldId id="318" r:id="rId2"/>
    <p:sldId id="316" r:id="rId3"/>
    <p:sldId id="377" r:id="rId4"/>
    <p:sldId id="378" r:id="rId5"/>
    <p:sldId id="332" r:id="rId6"/>
    <p:sldId id="366" r:id="rId7"/>
    <p:sldId id="367" r:id="rId8"/>
    <p:sldId id="368" r:id="rId9"/>
    <p:sldId id="333" r:id="rId10"/>
    <p:sldId id="334" r:id="rId11"/>
    <p:sldId id="335" r:id="rId12"/>
    <p:sldId id="337" r:id="rId13"/>
    <p:sldId id="338" r:id="rId14"/>
    <p:sldId id="342" r:id="rId15"/>
    <p:sldId id="343" r:id="rId16"/>
    <p:sldId id="344" r:id="rId17"/>
    <p:sldId id="345" r:id="rId18"/>
    <p:sldId id="349" r:id="rId19"/>
    <p:sldId id="375" r:id="rId20"/>
    <p:sldId id="350" r:id="rId21"/>
    <p:sldId id="351" r:id="rId22"/>
    <p:sldId id="352" r:id="rId23"/>
    <p:sldId id="353" r:id="rId24"/>
    <p:sldId id="354" r:id="rId25"/>
    <p:sldId id="355" r:id="rId26"/>
    <p:sldId id="356" r:id="rId27"/>
    <p:sldId id="357" r:id="rId28"/>
    <p:sldId id="360" r:id="rId29"/>
    <p:sldId id="370" r:id="rId30"/>
    <p:sldId id="376" r:id="rId31"/>
    <p:sldId id="382" r:id="rId32"/>
    <p:sldId id="358" r:id="rId33"/>
    <p:sldId id="359" r:id="rId34"/>
    <p:sldId id="381" r:id="rId35"/>
    <p:sldId id="361" r:id="rId36"/>
    <p:sldId id="362" r:id="rId37"/>
    <p:sldId id="363" r:id="rId38"/>
    <p:sldId id="372" r:id="rId39"/>
    <p:sldId id="373" r:id="rId40"/>
    <p:sldId id="374" r:id="rId41"/>
    <p:sldId id="276" r:id="rId42"/>
    <p:sldId id="384" r:id="rId43"/>
    <p:sldId id="385" r:id="rId44"/>
    <p:sldId id="386" r:id="rId45"/>
    <p:sldId id="387" r:id="rId46"/>
    <p:sldId id="388" r:id="rId4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521415D9-36F7-43E2-AB2F-B90AF26B5E84}">
      <p14:sectionLst xmlns:p14="http://schemas.microsoft.com/office/powerpoint/2010/main">
        <p14:section name="Untitled Section" id="{EE36AF8D-5BEB-E041-9101-0495C1E2400F}">
          <p14:sldIdLst>
            <p14:sldId id="318"/>
            <p14:sldId id="316"/>
            <p14:sldId id="377"/>
            <p14:sldId id="378"/>
            <p14:sldId id="332"/>
            <p14:sldId id="366"/>
            <p14:sldId id="367"/>
            <p14:sldId id="368"/>
            <p14:sldId id="333"/>
            <p14:sldId id="334"/>
            <p14:sldId id="335"/>
            <p14:sldId id="337"/>
            <p14:sldId id="338"/>
            <p14:sldId id="342"/>
            <p14:sldId id="343"/>
            <p14:sldId id="344"/>
            <p14:sldId id="345"/>
            <p14:sldId id="349"/>
            <p14:sldId id="375"/>
            <p14:sldId id="350"/>
            <p14:sldId id="351"/>
            <p14:sldId id="352"/>
            <p14:sldId id="353"/>
            <p14:sldId id="354"/>
            <p14:sldId id="355"/>
            <p14:sldId id="356"/>
            <p14:sldId id="357"/>
            <p14:sldId id="360"/>
            <p14:sldId id="370"/>
            <p14:sldId id="376"/>
            <p14:sldId id="382"/>
            <p14:sldId id="358"/>
            <p14:sldId id="359"/>
            <p14:sldId id="381"/>
            <p14:sldId id="361"/>
            <p14:sldId id="362"/>
            <p14:sldId id="363"/>
            <p14:sldId id="372"/>
            <p14:sldId id="373"/>
            <p14:sldId id="374"/>
            <p14:sldId id="276"/>
            <p14:sldId id="384"/>
            <p14:sldId id="385"/>
            <p14:sldId id="386"/>
            <p14:sldId id="387"/>
            <p14:sldId id="388"/>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04F"/>
    <a:srgbClr val="332B60"/>
    <a:srgbClr val="4FBFD3"/>
    <a:srgbClr val="E4067E"/>
    <a:srgbClr val="4F4C4E"/>
    <a:srgbClr val="808285"/>
    <a:srgbClr val="4D4D4F"/>
    <a:srgbClr val="C9C9C9"/>
    <a:srgbClr val="D385A9"/>
    <a:srgbClr val="C25B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Kujunduslaad 1 – rõhk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Kujunduslaad 1 – rõh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8" autoAdjust="0"/>
    <p:restoredTop sz="96687"/>
  </p:normalViewPr>
  <p:slideViewPr>
    <p:cSldViewPr snapToGrid="0" snapToObjects="1" showGuides="1">
      <p:cViewPr>
        <p:scale>
          <a:sx n="104" d="100"/>
          <a:sy n="104" d="100"/>
        </p:scale>
        <p:origin x="-114" y="-90"/>
      </p:cViewPr>
      <p:guideLst>
        <p:guide orient="horz" pos="2160"/>
        <p:guide pos="3840"/>
      </p:guideLst>
    </p:cSldViewPr>
  </p:slideViewPr>
  <p:notesTextViewPr>
    <p:cViewPr>
      <p:scale>
        <a:sx n="3" d="2"/>
        <a:sy n="3" d="2"/>
      </p:scale>
      <p:origin x="0" y="0"/>
    </p:cViewPr>
  </p:notesTextViewPr>
  <p:sorterViewPr>
    <p:cViewPr>
      <p:scale>
        <a:sx n="200" d="100"/>
        <a:sy n="200" d="100"/>
      </p:scale>
      <p:origin x="0" y="0"/>
    </p:cViewPr>
  </p:sorterViewPr>
  <p:notesViewPr>
    <p:cSldViewPr snapToGrid="0" snapToObjects="1">
      <p:cViewPr varScale="1">
        <p:scale>
          <a:sx n="108" d="100"/>
          <a:sy n="108" d="100"/>
        </p:scale>
        <p:origin x="3168" y="20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37233B-0833-EF40-A4A4-4DDA2CCDF12B}" type="datetimeFigureOut">
              <a:rPr lang="en-US" smtClean="0"/>
              <a:t>8/29/2023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978668B-42F9-8648-A8AF-436CB12C454F}" type="slidenum">
              <a:rPr lang="en-US" smtClean="0"/>
              <a:t>‹#›</a:t>
            </a:fld>
            <a:endParaRPr lang="en-US"/>
          </a:p>
        </p:txBody>
      </p:sp>
    </p:spTree>
    <p:extLst>
      <p:ext uri="{BB962C8B-B14F-4D97-AF65-F5344CB8AC3E}">
        <p14:creationId xmlns:p14="http://schemas.microsoft.com/office/powerpoint/2010/main" val="1402076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A5CFB8B-B9EB-4E3F-B143-7BE1A009C8C1}" type="datetimeFigureOut">
              <a:rPr lang="en-US"/>
              <a:pPr>
                <a:defRPr/>
              </a:pPr>
              <a:t>8/29/2023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9D10C4C-EAC2-4D66-B9F8-E052F2E25BCC}" type="slidenum">
              <a:rPr lang="en-US" altLang="et-EE"/>
              <a:pPr>
                <a:defRPr/>
              </a:pPr>
              <a:t>‹#›</a:t>
            </a:fld>
            <a:endParaRPr lang="en-US" altLang="et-EE"/>
          </a:p>
        </p:txBody>
      </p:sp>
    </p:spTree>
    <p:extLst>
      <p:ext uri="{BB962C8B-B14F-4D97-AF65-F5344CB8AC3E}">
        <p14:creationId xmlns:p14="http://schemas.microsoft.com/office/powerpoint/2010/main" val="20348502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p18:notes"/>
          <p:cNvSpPr txBox="1">
            <a:spLocks noGrp="1"/>
          </p:cNvSpPr>
          <p:nvPr>
            <p:ph type="body" idx="1"/>
          </p:nvPr>
        </p:nvSpPr>
        <p:spPr>
          <a:xfrm>
            <a:off x="679768" y="4777958"/>
            <a:ext cx="5438140" cy="3909239"/>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None/>
            </a:pPr>
            <a:r>
              <a:rPr lang="et-EE" dirty="0" smtClean="0"/>
              <a:t>Võtke ise tudengiportaal lahti ja</a:t>
            </a:r>
            <a:r>
              <a:rPr lang="et-EE" baseline="0" dirty="0" smtClean="0"/>
              <a:t> näidake, mida seal teha saab:</a:t>
            </a:r>
          </a:p>
          <a:p>
            <a:pPr marL="171450" lvl="0" indent="-171450" algn="l" rtl="0">
              <a:spcBef>
                <a:spcPts val="360"/>
              </a:spcBef>
              <a:spcAft>
                <a:spcPts val="0"/>
              </a:spcAft>
              <a:buFontTx/>
              <a:buChar char="-"/>
            </a:pPr>
            <a:r>
              <a:rPr lang="et-EE" baseline="0" dirty="0" smtClean="0"/>
              <a:t>Kuidas vaadata tunniplaanis olevate ainete ruumide asukohta kaardil</a:t>
            </a:r>
          </a:p>
          <a:p>
            <a:pPr marL="171450" lvl="0" indent="-171450" algn="l" rtl="0">
              <a:spcBef>
                <a:spcPts val="360"/>
              </a:spcBef>
              <a:spcAft>
                <a:spcPts val="0"/>
              </a:spcAft>
              <a:buFontTx/>
              <a:buChar char="-"/>
            </a:pPr>
            <a:r>
              <a:rPr lang="et-EE" baseline="0" dirty="0" smtClean="0"/>
              <a:t>Kust leida ülikooli aadressile tulnud kirju (NB! Ka õisi teated tulevad sinna)</a:t>
            </a:r>
          </a:p>
          <a:p>
            <a:pPr marL="171450" lvl="0" indent="-171450" algn="l" rtl="0">
              <a:spcBef>
                <a:spcPts val="360"/>
              </a:spcBef>
              <a:spcAft>
                <a:spcPts val="0"/>
              </a:spcAft>
              <a:buFontTx/>
              <a:buChar char="-"/>
            </a:pPr>
            <a:r>
              <a:rPr lang="et-EE" baseline="0" dirty="0" smtClean="0"/>
              <a:t>Söögikohtade menüü</a:t>
            </a:r>
          </a:p>
          <a:p>
            <a:pPr marL="0" lvl="0" indent="0" algn="l" rtl="0">
              <a:spcBef>
                <a:spcPts val="360"/>
              </a:spcBef>
              <a:spcAft>
                <a:spcPts val="0"/>
              </a:spcAft>
              <a:buNone/>
            </a:pPr>
            <a:r>
              <a:rPr lang="et-EE" baseline="0" dirty="0" smtClean="0"/>
              <a:t> – Kuidas vaadata olulisi kontakte ja näidake, kuidas saab lemmikuid kontakte lisada (nt sinu õppekava õppekonsultant dekanaadis)</a:t>
            </a:r>
          </a:p>
          <a:p>
            <a:pPr marL="0" lvl="0" indent="0" algn="l" rtl="0">
              <a:spcBef>
                <a:spcPts val="360"/>
              </a:spcBef>
              <a:spcAft>
                <a:spcPts val="0"/>
              </a:spcAft>
              <a:buNone/>
            </a:pPr>
            <a:r>
              <a:rPr lang="et-EE" baseline="0" dirty="0" smtClean="0"/>
              <a:t>- Näidake peamenüüd ja erinevaid nõustamisteenuseid, õppeinfot ja </a:t>
            </a:r>
            <a:r>
              <a:rPr lang="et-EE" baseline="0" dirty="0" err="1" smtClean="0"/>
              <a:t>ÕISi</a:t>
            </a:r>
            <a:r>
              <a:rPr lang="et-EE" baseline="0" dirty="0" smtClean="0"/>
              <a:t> õppeainete </a:t>
            </a:r>
            <a:r>
              <a:rPr lang="et-EE" baseline="0" dirty="0" err="1" smtClean="0"/>
              <a:t>deklrareerimise</a:t>
            </a:r>
            <a:r>
              <a:rPr lang="et-EE" baseline="0" dirty="0" smtClean="0"/>
              <a:t> videot.</a:t>
            </a:r>
          </a:p>
        </p:txBody>
      </p:sp>
      <p:sp>
        <p:nvSpPr>
          <p:cNvPr id="176" name="Google Shape;176;p18:notes"/>
          <p:cNvSpPr txBox="1">
            <a:spLocks noGrp="1"/>
          </p:cNvSpPr>
          <p:nvPr>
            <p:ph type="sldNum" idx="12"/>
          </p:nvPr>
        </p:nvSpPr>
        <p:spPr>
          <a:xfrm>
            <a:off x="3850443" y="9430091"/>
            <a:ext cx="2945659" cy="498134"/>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t-EE"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644209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vaslaid argin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43" t="21094" r="-1" b="21589"/>
          <a:stretch/>
        </p:blipFill>
        <p:spPr>
          <a:xfrm>
            <a:off x="-15499" y="-23247"/>
            <a:ext cx="12207498" cy="4940618"/>
          </a:xfrm>
          <a:prstGeom prst="rect">
            <a:avLst/>
          </a:prstGeom>
        </p:spPr>
      </p:pic>
      <p:grpSp>
        <p:nvGrpSpPr>
          <p:cNvPr id="9" name="Group 8"/>
          <p:cNvGrpSpPr/>
          <p:nvPr userDrawn="1"/>
        </p:nvGrpSpPr>
        <p:grpSpPr>
          <a:xfrm>
            <a:off x="-1" y="1965075"/>
            <a:ext cx="12192000" cy="4892925"/>
            <a:chOff x="-1" y="1965075"/>
            <a:chExt cx="12192000" cy="4892925"/>
          </a:xfrm>
        </p:grpSpPr>
        <p:sp>
          <p:nvSpPr>
            <p:cNvPr id="10" name="Freeform 9"/>
            <p:cNvSpPr/>
            <p:nvPr userDrawn="1"/>
          </p:nvSpPr>
          <p:spPr>
            <a:xfrm>
              <a:off x="-1" y="3312687"/>
              <a:ext cx="12192000" cy="3545313"/>
            </a:xfrm>
            <a:custGeom>
              <a:avLst/>
              <a:gdLst>
                <a:gd name="connsiteX0" fmla="*/ 986101 w 12192000"/>
                <a:gd name="connsiteY0" fmla="*/ 0 h 3545313"/>
                <a:gd name="connsiteX1" fmla="*/ 12192000 w 12192000"/>
                <a:gd name="connsiteY1" fmla="*/ 0 h 3545313"/>
                <a:gd name="connsiteX2" fmla="*/ 12192000 w 12192000"/>
                <a:gd name="connsiteY2" fmla="*/ 510802 h 3545313"/>
                <a:gd name="connsiteX3" fmla="*/ 12192000 w 12192000"/>
                <a:gd name="connsiteY3" fmla="*/ 1543258 h 3545313"/>
                <a:gd name="connsiteX4" fmla="*/ 12192000 w 12192000"/>
                <a:gd name="connsiteY4" fmla="*/ 3545313 h 3545313"/>
                <a:gd name="connsiteX5" fmla="*/ 986101 w 12192000"/>
                <a:gd name="connsiteY5" fmla="*/ 3545313 h 3545313"/>
                <a:gd name="connsiteX6" fmla="*/ 475299 w 12192000"/>
                <a:gd name="connsiteY6" fmla="*/ 3545313 h 3545313"/>
                <a:gd name="connsiteX7" fmla="*/ 0 w 12192000"/>
                <a:gd name="connsiteY7" fmla="*/ 3545313 h 3545313"/>
                <a:gd name="connsiteX8" fmla="*/ 0 w 12192000"/>
                <a:gd name="connsiteY8" fmla="*/ 1543258 h 3545313"/>
                <a:gd name="connsiteX9" fmla="*/ 475299 w 12192000"/>
                <a:gd name="connsiteY9" fmla="*/ 1543258 h 3545313"/>
                <a:gd name="connsiteX10" fmla="*/ 475299 w 12192000"/>
                <a:gd name="connsiteY10" fmla="*/ 510802 h 3545313"/>
                <a:gd name="connsiteX11" fmla="*/ 986101 w 12192000"/>
                <a:gd name="connsiteY11" fmla="*/ 510802 h 3545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3545313">
                  <a:moveTo>
                    <a:pt x="986101" y="0"/>
                  </a:moveTo>
                  <a:lnTo>
                    <a:pt x="12192000" y="0"/>
                  </a:lnTo>
                  <a:lnTo>
                    <a:pt x="12192000" y="510802"/>
                  </a:lnTo>
                  <a:lnTo>
                    <a:pt x="12192000" y="1543258"/>
                  </a:lnTo>
                  <a:lnTo>
                    <a:pt x="12192000" y="3545313"/>
                  </a:lnTo>
                  <a:lnTo>
                    <a:pt x="986101" y="3545313"/>
                  </a:lnTo>
                  <a:lnTo>
                    <a:pt x="475299" y="3545313"/>
                  </a:lnTo>
                  <a:lnTo>
                    <a:pt x="0" y="3545313"/>
                  </a:lnTo>
                  <a:lnTo>
                    <a:pt x="0" y="1543258"/>
                  </a:lnTo>
                  <a:lnTo>
                    <a:pt x="475299" y="1543258"/>
                  </a:lnTo>
                  <a:lnTo>
                    <a:pt x="475299" y="510802"/>
                  </a:lnTo>
                  <a:lnTo>
                    <a:pt x="986101" y="5108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3" name="Picture 3" descr="C:\Users\ipihu\Desktop\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86800" y="1965075"/>
              <a:ext cx="2449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7" name="Picture 3" descr="C:\Users\ipihu\Desktop\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86800" y="1966097"/>
            <a:ext cx="2449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0" y="-99218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defRPr/>
            </a:pPr>
            <a:endParaRPr lang="en-US" altLang="en-US"/>
          </a:p>
        </p:txBody>
      </p:sp>
      <p:sp>
        <p:nvSpPr>
          <p:cNvPr id="11" name="Text Placeholder 17"/>
          <p:cNvSpPr>
            <a:spLocks noGrp="1"/>
          </p:cNvSpPr>
          <p:nvPr>
            <p:ph type="body" sz="quarter" idx="12" hasCustomPrompt="1"/>
          </p:nvPr>
        </p:nvSpPr>
        <p:spPr>
          <a:xfrm>
            <a:off x="942276" y="4472120"/>
            <a:ext cx="8892396" cy="852877"/>
          </a:xfrm>
          <a:prstGeom prst="rect">
            <a:avLst/>
          </a:prstGeo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200" b="1" i="0" cap="all" baseline="0">
                <a:solidFill>
                  <a:schemeClr val="accent3"/>
                </a:solidFill>
                <a:latin typeface="Verdana" charset="0"/>
              </a:defRPr>
            </a:lvl1pPr>
          </a:lstStyle>
          <a:p>
            <a:r>
              <a:rPr lang="et-EE" sz="3600" dirty="0"/>
              <a:t>Presentatsiooni Pealkiri</a:t>
            </a:r>
            <a:endParaRPr lang="et-EE" sz="3600" dirty="0">
              <a:solidFill>
                <a:schemeClr val="accent1"/>
              </a:solidFill>
            </a:endParaRPr>
          </a:p>
        </p:txBody>
      </p:sp>
      <p:sp>
        <p:nvSpPr>
          <p:cNvPr id="12" name="Text Placeholder 19"/>
          <p:cNvSpPr>
            <a:spLocks noGrp="1"/>
          </p:cNvSpPr>
          <p:nvPr>
            <p:ph type="body" sz="quarter" idx="13" hasCustomPrompt="1"/>
          </p:nvPr>
        </p:nvSpPr>
        <p:spPr>
          <a:xfrm>
            <a:off x="964578" y="5791200"/>
            <a:ext cx="4738535" cy="782741"/>
          </a:xfrm>
          <a:prstGeom prst="rect">
            <a:avLst/>
          </a:prstGeo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2000" baseline="0">
                <a:solidFill>
                  <a:srgbClr val="332B60"/>
                </a:solidFill>
                <a:latin typeface="Verdana" charset="0"/>
              </a:defRPr>
            </a:lvl1pPr>
          </a:lstStyle>
          <a:p>
            <a:pPr>
              <a:lnSpc>
                <a:spcPct val="100000"/>
              </a:lnSpc>
              <a:spcBef>
                <a:spcPts val="0"/>
              </a:spcBef>
            </a:pPr>
            <a:r>
              <a:rPr lang="et-EE" sz="1800" dirty="0"/>
              <a:t>Nimi </a:t>
            </a:r>
            <a:r>
              <a:rPr lang="et-EE" sz="1800" dirty="0" err="1"/>
              <a:t>Nimeste</a:t>
            </a:r>
            <a:r>
              <a:rPr lang="et-EE" sz="1800" dirty="0"/>
              <a:t/>
            </a:r>
            <a:br>
              <a:rPr lang="et-EE" sz="1800" dirty="0"/>
            </a:br>
            <a:r>
              <a:rPr lang="et-EE" sz="1800" dirty="0"/>
              <a:t>Teaduskond / instituut </a:t>
            </a:r>
          </a:p>
          <a:p>
            <a:pPr>
              <a:lnSpc>
                <a:spcPct val="100000"/>
              </a:lnSpc>
              <a:spcBef>
                <a:spcPts val="0"/>
              </a:spcBef>
            </a:pPr>
            <a:r>
              <a:rPr lang="en-US" sz="1800" dirty="0" err="1"/>
              <a:t>Tallinna</a:t>
            </a:r>
            <a:r>
              <a:rPr lang="en-US" sz="1800" dirty="0"/>
              <a:t> </a:t>
            </a:r>
            <a:r>
              <a:rPr lang="en-US" sz="1800" dirty="0" err="1"/>
              <a:t>Tehnikaülikool</a:t>
            </a:r>
            <a:endParaRPr lang="et-EE" sz="1800" dirty="0"/>
          </a:p>
        </p:txBody>
      </p:sp>
      <p:sp>
        <p:nvSpPr>
          <p:cNvPr id="16" name="Text Placeholder 17"/>
          <p:cNvSpPr>
            <a:spLocks noGrp="1"/>
          </p:cNvSpPr>
          <p:nvPr>
            <p:ph type="body" sz="quarter" idx="14" hasCustomPrompt="1"/>
          </p:nvPr>
        </p:nvSpPr>
        <p:spPr>
          <a:xfrm>
            <a:off x="942276" y="4961733"/>
            <a:ext cx="8892396" cy="481427"/>
          </a:xfrm>
          <a:prstGeom prst="rect">
            <a:avLst/>
          </a:prstGeo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200" b="1" i="0" cap="all" baseline="0">
                <a:solidFill>
                  <a:schemeClr val="accent3"/>
                </a:solidFill>
                <a:latin typeface="Verdana" charset="0"/>
              </a:defRPr>
            </a:lvl1pPr>
          </a:lstStyle>
          <a:p>
            <a:r>
              <a:rPr lang="et-EE" sz="3600" dirty="0">
                <a:solidFill>
                  <a:schemeClr val="accent1"/>
                </a:solidFill>
              </a:rPr>
              <a:t>vajadusel kahel real</a:t>
            </a:r>
          </a:p>
        </p:txBody>
      </p:sp>
      <p:sp>
        <p:nvSpPr>
          <p:cNvPr id="5" name="Date Placeholder 4">
            <a:extLst>
              <a:ext uri="{FF2B5EF4-FFF2-40B4-BE49-F238E27FC236}">
                <a16:creationId xmlns:a16="http://schemas.microsoft.com/office/drawing/2014/main" xmlns="" id="{E02623AA-F127-438E-83EA-5A4B108798AD}"/>
              </a:ext>
            </a:extLst>
          </p:cNvPr>
          <p:cNvSpPr>
            <a:spLocks noGrp="1"/>
          </p:cNvSpPr>
          <p:nvPr>
            <p:ph type="dt" sz="half" idx="15"/>
          </p:nvPr>
        </p:nvSpPr>
        <p:spPr>
          <a:xfrm>
            <a:off x="9775767" y="6208816"/>
            <a:ext cx="1916097" cy="365125"/>
          </a:xfrm>
          <a:prstGeom prst="rect">
            <a:avLst/>
          </a:prstGeom>
        </p:spPr>
        <p:txBody>
          <a:bodyPr/>
          <a:lstStyle>
            <a:lvl1pPr>
              <a:defRPr sz="2200">
                <a:solidFill>
                  <a:schemeClr val="tx2"/>
                </a:solidFill>
                <a:latin typeface="+mn-lt"/>
              </a:defRPr>
            </a:lvl1pPr>
          </a:lstStyle>
          <a:p>
            <a:fld id="{753892C2-EB78-4D5A-B775-B61492AB87AF}" type="datetime1">
              <a:rPr lang="et-EE" smtClean="0"/>
              <a:t>29.08.2023</a:t>
            </a:fld>
            <a:endParaRPr lang="et-EE" dirty="0"/>
          </a:p>
        </p:txBody>
      </p:sp>
    </p:spTree>
    <p:extLst>
      <p:ext uri="{BB962C8B-B14F-4D97-AF65-F5344CB8AC3E}">
        <p14:creationId xmlns:p14="http://schemas.microsoft.com/office/powerpoint/2010/main" val="35803728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lt 2">
    <p:spTree>
      <p:nvGrpSpPr>
        <p:cNvPr id="1" name=""/>
        <p:cNvGrpSpPr/>
        <p:nvPr/>
      </p:nvGrpSpPr>
      <p:grpSpPr>
        <a:xfrm>
          <a:off x="0" y="0"/>
          <a:ext cx="0" cy="0"/>
          <a:chOff x="0" y="0"/>
          <a:chExt cx="0" cy="0"/>
        </a:xfrm>
      </p:grpSpPr>
      <p:sp>
        <p:nvSpPr>
          <p:cNvPr id="11" name="Text Placeholder 9"/>
          <p:cNvSpPr>
            <a:spLocks noGrp="1"/>
          </p:cNvSpPr>
          <p:nvPr>
            <p:ph type="body" sz="quarter" idx="13" hasCustomPrompt="1"/>
          </p:nvPr>
        </p:nvSpPr>
        <p:spPr>
          <a:xfrm>
            <a:off x="479425" y="549275"/>
            <a:ext cx="10656886" cy="844415"/>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cap="all" baseline="0">
                <a:solidFill>
                  <a:srgbClr val="332B60"/>
                </a:solidFill>
                <a:latin typeface="Verdana" charset="0"/>
              </a:defRPr>
            </a:lvl1pPr>
          </a:lstStyle>
          <a:p>
            <a:pPr lvl="0"/>
            <a:r>
              <a:rPr lang="et-EE" dirty="0"/>
              <a:t>Redigeeri juhtslaidi</a:t>
            </a:r>
          </a:p>
          <a:p>
            <a:pPr lvl="0"/>
            <a:r>
              <a:rPr lang="et-EE" dirty="0"/>
              <a:t>Vajadusel kahel real</a:t>
            </a:r>
            <a:endParaRPr lang="en-US" dirty="0"/>
          </a:p>
        </p:txBody>
      </p:sp>
      <p:sp>
        <p:nvSpPr>
          <p:cNvPr id="12" name="Text Placeholder 11"/>
          <p:cNvSpPr>
            <a:spLocks noGrp="1"/>
          </p:cNvSpPr>
          <p:nvPr>
            <p:ph type="body" sz="quarter" idx="14" hasCustomPrompt="1"/>
          </p:nvPr>
        </p:nvSpPr>
        <p:spPr>
          <a:xfrm>
            <a:off x="2171700" y="1628775"/>
            <a:ext cx="8964612" cy="627315"/>
          </a:xfrm>
          <a:prstGeom prst="rect">
            <a:avLst/>
          </a:prstGeom>
        </p:spPr>
        <p:txBody>
          <a:bodyPr lIns="0" tIns="0" rIns="0" bIns="0"/>
          <a:lstStyle>
            <a:lvl1pPr marL="228600" marR="0" indent="-228600" algn="l" defTabSz="914400" rtl="0" eaLnBrk="1" fontAlgn="auto" latinLnBrk="0" hangingPunct="1">
              <a:lnSpc>
                <a:spcPct val="90000"/>
              </a:lnSpc>
              <a:spcBef>
                <a:spcPts val="1000"/>
              </a:spcBef>
              <a:spcAft>
                <a:spcPts val="0"/>
              </a:spcAft>
              <a:buClrTx/>
              <a:buSzTx/>
              <a:buFont typeface="Arial"/>
              <a:buNone/>
              <a:tabLst/>
              <a:defRPr sz="1800" baseline="0">
                <a:solidFill>
                  <a:srgbClr val="332B60"/>
                </a:solidFill>
                <a:latin typeface="Verdana" charset="0"/>
              </a:defRPr>
            </a:lvl1pPr>
          </a:lstStyle>
          <a:p>
            <a:pPr lvl="0"/>
            <a:r>
              <a:rPr lang="et-EE" dirty="0"/>
              <a:t>Redigeeri juhtslaidi tekstilaade</a:t>
            </a:r>
          </a:p>
        </p:txBody>
      </p:sp>
      <p:sp>
        <p:nvSpPr>
          <p:cNvPr id="3" name="Picture Placeholder 2"/>
          <p:cNvSpPr>
            <a:spLocks noGrp="1"/>
          </p:cNvSpPr>
          <p:nvPr>
            <p:ph type="pic" sz="quarter" idx="16"/>
          </p:nvPr>
        </p:nvSpPr>
        <p:spPr>
          <a:xfrm>
            <a:off x="2171700" y="2491176"/>
            <a:ext cx="8964611" cy="3277800"/>
          </a:xfrm>
          <a:prstGeom prst="rect">
            <a:avLst/>
          </a:prstGeom>
        </p:spPr>
        <p:txBody>
          <a:bodyPr/>
          <a:lstStyle>
            <a:lvl1pPr marL="228600" indent="-228600">
              <a:buClr>
                <a:schemeClr val="accent1"/>
              </a:buClr>
              <a:buFont typeface="Wingdings" panose="05000000000000000000" pitchFamily="2" charset="2"/>
              <a:buChar char="§"/>
              <a:defRPr sz="1800">
                <a:solidFill>
                  <a:srgbClr val="332B60"/>
                </a:solidFill>
              </a:defRPr>
            </a:lvl1pPr>
          </a:lstStyle>
          <a:p>
            <a:pPr lvl="0"/>
            <a:r>
              <a:rPr lang="et-EE" noProof="0" dirty="0"/>
              <a:t>Pildi lisamiseks klõpsake ikooni</a:t>
            </a:r>
            <a:endParaRPr lang="en-US" noProof="0" dirty="0"/>
          </a:p>
        </p:txBody>
      </p:sp>
      <p:sp>
        <p:nvSpPr>
          <p:cNvPr id="5" name="Text Placeholder 1"/>
          <p:cNvSpPr txBox="1">
            <a:spLocks/>
          </p:cNvSpPr>
          <p:nvPr userDrawn="1"/>
        </p:nvSpPr>
        <p:spPr>
          <a:xfrm>
            <a:off x="1836653" y="5972632"/>
            <a:ext cx="2761100" cy="175132"/>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kern="1200" cap="all" baseline="0">
                <a:solidFill>
                  <a:schemeClr val="accent2"/>
                </a:solidFill>
                <a:latin typeface="Verdana" charset="0"/>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t-EE" altLang="en-US" sz="1200" b="0" dirty="0"/>
              <a:t>TALLINNA TEHNIKAÜLIKOOL</a:t>
            </a:r>
            <a:endParaRPr lang="en-US" altLang="en-US" sz="1200" b="0" dirty="0"/>
          </a:p>
        </p:txBody>
      </p:sp>
      <p:cxnSp>
        <p:nvCxnSpPr>
          <p:cNvPr id="6" name="Straight Connector 8"/>
          <p:cNvCxnSpPr/>
          <p:nvPr userDrawn="1"/>
        </p:nvCxnSpPr>
        <p:spPr>
          <a:xfrm>
            <a:off x="1698624" y="5775158"/>
            <a:ext cx="0" cy="57008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2701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aheslaid">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l="-143" t="21094" r="-1" b="21589"/>
          <a:stretch/>
        </p:blipFill>
        <p:spPr>
          <a:xfrm>
            <a:off x="-15499" y="-23247"/>
            <a:ext cx="12207498" cy="4940618"/>
          </a:xfrm>
          <a:prstGeom prst="rect">
            <a:avLst/>
          </a:prstGeom>
        </p:spPr>
      </p:pic>
      <p:grpSp>
        <p:nvGrpSpPr>
          <p:cNvPr id="2" name="Group 1"/>
          <p:cNvGrpSpPr/>
          <p:nvPr userDrawn="1"/>
        </p:nvGrpSpPr>
        <p:grpSpPr>
          <a:xfrm>
            <a:off x="-1" y="1965075"/>
            <a:ext cx="12192000" cy="4892925"/>
            <a:chOff x="-1" y="1965075"/>
            <a:chExt cx="12192000" cy="4892925"/>
          </a:xfrm>
        </p:grpSpPr>
        <p:sp>
          <p:nvSpPr>
            <p:cNvPr id="7" name="Freeform 6"/>
            <p:cNvSpPr/>
            <p:nvPr userDrawn="1"/>
          </p:nvSpPr>
          <p:spPr>
            <a:xfrm>
              <a:off x="-1" y="3312687"/>
              <a:ext cx="12192000" cy="3545313"/>
            </a:xfrm>
            <a:custGeom>
              <a:avLst/>
              <a:gdLst>
                <a:gd name="connsiteX0" fmla="*/ 986101 w 12192000"/>
                <a:gd name="connsiteY0" fmla="*/ 0 h 3545313"/>
                <a:gd name="connsiteX1" fmla="*/ 12192000 w 12192000"/>
                <a:gd name="connsiteY1" fmla="*/ 0 h 3545313"/>
                <a:gd name="connsiteX2" fmla="*/ 12192000 w 12192000"/>
                <a:gd name="connsiteY2" fmla="*/ 510802 h 3545313"/>
                <a:gd name="connsiteX3" fmla="*/ 12192000 w 12192000"/>
                <a:gd name="connsiteY3" fmla="*/ 1543258 h 3545313"/>
                <a:gd name="connsiteX4" fmla="*/ 12192000 w 12192000"/>
                <a:gd name="connsiteY4" fmla="*/ 3545313 h 3545313"/>
                <a:gd name="connsiteX5" fmla="*/ 986101 w 12192000"/>
                <a:gd name="connsiteY5" fmla="*/ 3545313 h 3545313"/>
                <a:gd name="connsiteX6" fmla="*/ 475299 w 12192000"/>
                <a:gd name="connsiteY6" fmla="*/ 3545313 h 3545313"/>
                <a:gd name="connsiteX7" fmla="*/ 0 w 12192000"/>
                <a:gd name="connsiteY7" fmla="*/ 3545313 h 3545313"/>
                <a:gd name="connsiteX8" fmla="*/ 0 w 12192000"/>
                <a:gd name="connsiteY8" fmla="*/ 1543258 h 3545313"/>
                <a:gd name="connsiteX9" fmla="*/ 475299 w 12192000"/>
                <a:gd name="connsiteY9" fmla="*/ 1543258 h 3545313"/>
                <a:gd name="connsiteX10" fmla="*/ 475299 w 12192000"/>
                <a:gd name="connsiteY10" fmla="*/ 510802 h 3545313"/>
                <a:gd name="connsiteX11" fmla="*/ 986101 w 12192000"/>
                <a:gd name="connsiteY11" fmla="*/ 510802 h 3545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3545313">
                  <a:moveTo>
                    <a:pt x="986101" y="0"/>
                  </a:moveTo>
                  <a:lnTo>
                    <a:pt x="12192000" y="0"/>
                  </a:lnTo>
                  <a:lnTo>
                    <a:pt x="12192000" y="510802"/>
                  </a:lnTo>
                  <a:lnTo>
                    <a:pt x="12192000" y="1543258"/>
                  </a:lnTo>
                  <a:lnTo>
                    <a:pt x="12192000" y="3545313"/>
                  </a:lnTo>
                  <a:lnTo>
                    <a:pt x="986101" y="3545313"/>
                  </a:lnTo>
                  <a:lnTo>
                    <a:pt x="475299" y="3545313"/>
                  </a:lnTo>
                  <a:lnTo>
                    <a:pt x="0" y="3545313"/>
                  </a:lnTo>
                  <a:lnTo>
                    <a:pt x="0" y="1543258"/>
                  </a:lnTo>
                  <a:lnTo>
                    <a:pt x="475299" y="1543258"/>
                  </a:lnTo>
                  <a:lnTo>
                    <a:pt x="475299" y="510802"/>
                  </a:lnTo>
                  <a:lnTo>
                    <a:pt x="986101" y="5108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8" name="Picture 3" descr="C:\Users\ipihu\Desktop\logo.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86800" y="1965075"/>
              <a:ext cx="24495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Placeholder 19"/>
          <p:cNvSpPr>
            <a:spLocks noGrp="1"/>
          </p:cNvSpPr>
          <p:nvPr>
            <p:ph type="body" sz="quarter" idx="11" hasCustomPrompt="1"/>
          </p:nvPr>
        </p:nvSpPr>
        <p:spPr>
          <a:xfrm>
            <a:off x="982403" y="4797922"/>
            <a:ext cx="10159444" cy="1996129"/>
          </a:xfrm>
          <a:prstGeom prst="rect">
            <a:avLst/>
          </a:prstGeom>
        </p:spPr>
        <p:txBody>
          <a:bodyPr lIns="0" tIns="0" rIns="0" bIns="0">
            <a:normAutofit/>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200" b="1" cap="all" baseline="0">
                <a:solidFill>
                  <a:schemeClr val="accent3"/>
                </a:solidFill>
                <a:latin typeface="Verdana" charset="0"/>
              </a:defRPr>
            </a:lvl1pPr>
            <a:lvl2pPr marL="0" indent="0">
              <a:spcBef>
                <a:spcPts val="1000"/>
              </a:spcBef>
              <a:buFontTx/>
              <a:buNone/>
              <a:defRPr sz="1600" b="0">
                <a:solidFill>
                  <a:schemeClr val="accent2"/>
                </a:solidFill>
              </a:defRPr>
            </a:lvl2pPr>
          </a:lstStyle>
          <a:p>
            <a:r>
              <a:rPr lang="et-EE" altLang="en-US" sz="2900" dirty="0" err="1">
                <a:solidFill>
                  <a:schemeClr val="tx2"/>
                </a:solidFill>
              </a:rPr>
              <a:t>VaheSLAIDI</a:t>
            </a:r>
            <a:r>
              <a:rPr lang="et-EE" altLang="en-US" sz="2900" dirty="0">
                <a:solidFill>
                  <a:schemeClr val="tx2"/>
                </a:solidFill>
              </a:rPr>
              <a:t> pealkiri</a:t>
            </a:r>
          </a:p>
          <a:p>
            <a:pPr>
              <a:lnSpc>
                <a:spcPct val="100000"/>
              </a:lnSpc>
              <a:spcBef>
                <a:spcPts val="0"/>
              </a:spcBef>
            </a:pPr>
            <a:r>
              <a:rPr lang="et-EE" altLang="en-US" sz="2900" dirty="0">
                <a:solidFill>
                  <a:schemeClr val="accent1"/>
                </a:solidFill>
              </a:rPr>
              <a:t>Vajadusel ka KAHEL või kolmel REAL</a:t>
            </a:r>
            <a:endParaRPr lang="en-US" altLang="en-US" sz="2900" dirty="0">
              <a:solidFill>
                <a:schemeClr val="accent1"/>
              </a:solidFill>
            </a:endParaRPr>
          </a:p>
        </p:txBody>
      </p:sp>
    </p:spTree>
    <p:extLst>
      <p:ext uri="{BB962C8B-B14F-4D97-AF65-F5344CB8AC3E}">
        <p14:creationId xmlns:p14="http://schemas.microsoft.com/office/powerpoint/2010/main" val="32368397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imane slaid">
    <p:spTree>
      <p:nvGrpSpPr>
        <p:cNvPr id="1" name=""/>
        <p:cNvGrpSpPr/>
        <p:nvPr/>
      </p:nvGrpSpPr>
      <p:grpSpPr>
        <a:xfrm>
          <a:off x="0" y="0"/>
          <a:ext cx="0" cy="0"/>
          <a:chOff x="0" y="0"/>
          <a:chExt cx="0" cy="0"/>
        </a:xfrm>
      </p:grpSpPr>
      <p:pic>
        <p:nvPicPr>
          <p:cNvPr id="18" name="Picture 17"/>
          <p:cNvPicPr>
            <a:picLocks noChangeAspect="1"/>
          </p:cNvPicPr>
          <p:nvPr userDrawn="1"/>
        </p:nvPicPr>
        <p:blipFill rotWithShape="1">
          <a:blip r:embed="rId2">
            <a:extLst>
              <a:ext uri="{28A0092B-C50C-407E-A947-70E740481C1C}">
                <a14:useLocalDpi xmlns:a14="http://schemas.microsoft.com/office/drawing/2010/main" val="0"/>
              </a:ext>
            </a:extLst>
          </a:blip>
          <a:srcRect l="-143" t="21094" r="-1" b="21589"/>
          <a:stretch/>
        </p:blipFill>
        <p:spPr>
          <a:xfrm>
            <a:off x="-15499" y="-23247"/>
            <a:ext cx="12207498" cy="4940618"/>
          </a:xfrm>
          <a:prstGeom prst="rect">
            <a:avLst/>
          </a:prstGeom>
        </p:spPr>
      </p:pic>
      <p:sp>
        <p:nvSpPr>
          <p:cNvPr id="15" name="Freeform 14"/>
          <p:cNvSpPr/>
          <p:nvPr userDrawn="1"/>
        </p:nvSpPr>
        <p:spPr>
          <a:xfrm>
            <a:off x="-1" y="3312687"/>
            <a:ext cx="12192000" cy="3545313"/>
          </a:xfrm>
          <a:custGeom>
            <a:avLst/>
            <a:gdLst>
              <a:gd name="connsiteX0" fmla="*/ 986101 w 12192000"/>
              <a:gd name="connsiteY0" fmla="*/ 0 h 3545313"/>
              <a:gd name="connsiteX1" fmla="*/ 12192000 w 12192000"/>
              <a:gd name="connsiteY1" fmla="*/ 0 h 3545313"/>
              <a:gd name="connsiteX2" fmla="*/ 12192000 w 12192000"/>
              <a:gd name="connsiteY2" fmla="*/ 510802 h 3545313"/>
              <a:gd name="connsiteX3" fmla="*/ 12192000 w 12192000"/>
              <a:gd name="connsiteY3" fmla="*/ 1543258 h 3545313"/>
              <a:gd name="connsiteX4" fmla="*/ 12192000 w 12192000"/>
              <a:gd name="connsiteY4" fmla="*/ 3545313 h 3545313"/>
              <a:gd name="connsiteX5" fmla="*/ 986101 w 12192000"/>
              <a:gd name="connsiteY5" fmla="*/ 3545313 h 3545313"/>
              <a:gd name="connsiteX6" fmla="*/ 475299 w 12192000"/>
              <a:gd name="connsiteY6" fmla="*/ 3545313 h 3545313"/>
              <a:gd name="connsiteX7" fmla="*/ 0 w 12192000"/>
              <a:gd name="connsiteY7" fmla="*/ 3545313 h 3545313"/>
              <a:gd name="connsiteX8" fmla="*/ 0 w 12192000"/>
              <a:gd name="connsiteY8" fmla="*/ 1543258 h 3545313"/>
              <a:gd name="connsiteX9" fmla="*/ 475299 w 12192000"/>
              <a:gd name="connsiteY9" fmla="*/ 1543258 h 3545313"/>
              <a:gd name="connsiteX10" fmla="*/ 475299 w 12192000"/>
              <a:gd name="connsiteY10" fmla="*/ 510802 h 3545313"/>
              <a:gd name="connsiteX11" fmla="*/ 986101 w 12192000"/>
              <a:gd name="connsiteY11" fmla="*/ 510802 h 3545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3545313">
                <a:moveTo>
                  <a:pt x="986101" y="0"/>
                </a:moveTo>
                <a:lnTo>
                  <a:pt x="12192000" y="0"/>
                </a:lnTo>
                <a:lnTo>
                  <a:pt x="12192000" y="510802"/>
                </a:lnTo>
                <a:lnTo>
                  <a:pt x="12192000" y="1543258"/>
                </a:lnTo>
                <a:lnTo>
                  <a:pt x="12192000" y="3545313"/>
                </a:lnTo>
                <a:lnTo>
                  <a:pt x="986101" y="3545313"/>
                </a:lnTo>
                <a:lnTo>
                  <a:pt x="475299" y="3545313"/>
                </a:lnTo>
                <a:lnTo>
                  <a:pt x="0" y="3545313"/>
                </a:lnTo>
                <a:lnTo>
                  <a:pt x="0" y="1543258"/>
                </a:lnTo>
                <a:lnTo>
                  <a:pt x="475299" y="1543258"/>
                </a:lnTo>
                <a:lnTo>
                  <a:pt x="475299" y="510802"/>
                </a:lnTo>
                <a:lnTo>
                  <a:pt x="986101" y="5108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Picture 15"/>
          <p:cNvPicPr>
            <a:picLocks noChangeAspect="1"/>
          </p:cNvPicPr>
          <p:nvPr userDrawn="1"/>
        </p:nvPicPr>
        <p:blipFill>
          <a:blip r:embed="rId3"/>
          <a:stretch>
            <a:fillRect/>
          </a:stretch>
        </p:blipFill>
        <p:spPr>
          <a:xfrm>
            <a:off x="8693884" y="1958640"/>
            <a:ext cx="2447645" cy="1370681"/>
          </a:xfrm>
          <a:prstGeom prst="rect">
            <a:avLst/>
          </a:prstGeom>
        </p:spPr>
      </p:pic>
      <p:sp>
        <p:nvSpPr>
          <p:cNvPr id="5" name="TextBox 4"/>
          <p:cNvSpPr txBox="1">
            <a:spLocks noChangeArrowheads="1"/>
          </p:cNvSpPr>
          <p:nvPr userDrawn="1"/>
        </p:nvSpPr>
        <p:spPr bwMode="auto">
          <a:xfrm>
            <a:off x="0" y="-99218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defRPr/>
            </a:pPr>
            <a:endParaRPr lang="en-US" altLang="en-US"/>
          </a:p>
        </p:txBody>
      </p:sp>
      <p:sp>
        <p:nvSpPr>
          <p:cNvPr id="8" name="Text Placeholder 19"/>
          <p:cNvSpPr>
            <a:spLocks noGrp="1"/>
          </p:cNvSpPr>
          <p:nvPr>
            <p:ph type="body" sz="quarter" idx="11" hasCustomPrompt="1"/>
          </p:nvPr>
        </p:nvSpPr>
        <p:spPr>
          <a:xfrm>
            <a:off x="982403" y="4797922"/>
            <a:ext cx="10159444" cy="1638973"/>
          </a:xfrm>
          <a:prstGeom prst="rect">
            <a:avLst/>
          </a:prstGeom>
        </p:spPr>
        <p:txBody>
          <a:bodyPr lIns="0" tIns="0" rIns="0" bIns="0">
            <a:normAutofit/>
          </a:bodyPr>
          <a:lstStyle>
            <a:lvl1pPr marL="0" marR="0" indent="0" algn="l" defTabSz="914400" rtl="0" eaLnBrk="1" fontAlgn="auto" latinLnBrk="0" hangingPunct="1">
              <a:lnSpc>
                <a:spcPct val="100000"/>
              </a:lnSpc>
              <a:spcBef>
                <a:spcPts val="1000"/>
              </a:spcBef>
              <a:spcAft>
                <a:spcPts val="0"/>
              </a:spcAft>
              <a:buClrTx/>
              <a:buSzTx/>
              <a:buFont typeface="Arial"/>
              <a:buNone/>
              <a:tabLst/>
              <a:defRPr sz="3200" b="1" cap="all" baseline="0">
                <a:solidFill>
                  <a:srgbClr val="332B60"/>
                </a:solidFill>
                <a:latin typeface="Verdana" charset="0"/>
              </a:defRPr>
            </a:lvl1pPr>
            <a:lvl2pPr marL="0" indent="0">
              <a:spcBef>
                <a:spcPts val="1000"/>
              </a:spcBef>
              <a:buFontTx/>
              <a:buNone/>
              <a:defRPr sz="1600" b="0">
                <a:solidFill>
                  <a:schemeClr val="accent2"/>
                </a:solidFill>
              </a:defRPr>
            </a:lvl2pPr>
          </a:lstStyle>
          <a:p>
            <a:r>
              <a:rPr lang="en-US" altLang="en-US" dirty="0"/>
              <a:t>TALLINN</a:t>
            </a:r>
            <a:r>
              <a:rPr lang="et-EE" altLang="en-US" dirty="0"/>
              <a:t>A</a:t>
            </a:r>
            <a:r>
              <a:rPr lang="en-US" altLang="en-US" dirty="0"/>
              <a:t> </a:t>
            </a:r>
            <a:r>
              <a:rPr lang="et-EE" altLang="en-US" dirty="0"/>
              <a:t>TEHNIKAÜLIKOOL</a:t>
            </a:r>
            <a:endParaRPr lang="en-US" altLang="en-US" dirty="0"/>
          </a:p>
          <a:p>
            <a:r>
              <a:rPr lang="en-US" altLang="en-US" sz="1700" b="0" cap="none" dirty="0" err="1">
                <a:solidFill>
                  <a:schemeClr val="accent2"/>
                </a:solidFill>
              </a:rPr>
              <a:t>Ehitajate</a:t>
            </a:r>
            <a:r>
              <a:rPr lang="en-US" altLang="en-US" sz="1700" b="0" cap="none" dirty="0">
                <a:solidFill>
                  <a:schemeClr val="accent2"/>
                </a:solidFill>
              </a:rPr>
              <a:t> </a:t>
            </a:r>
            <a:r>
              <a:rPr lang="et-EE" altLang="en-US" sz="1700" b="0" cap="none" dirty="0">
                <a:solidFill>
                  <a:schemeClr val="accent2"/>
                </a:solidFill>
              </a:rPr>
              <a:t>tee</a:t>
            </a:r>
            <a:r>
              <a:rPr lang="en-US" altLang="en-US" sz="1700" b="0" cap="none" dirty="0">
                <a:solidFill>
                  <a:schemeClr val="accent2"/>
                </a:solidFill>
              </a:rPr>
              <a:t> 5, 19086 Tallinn</a:t>
            </a:r>
            <a:r>
              <a:rPr lang="et-EE" altLang="en-US" sz="1700" b="0" cap="none" dirty="0">
                <a:solidFill>
                  <a:schemeClr val="accent2"/>
                </a:solidFill>
              </a:rPr>
              <a:t>, </a:t>
            </a:r>
          </a:p>
          <a:p>
            <a:r>
              <a:rPr lang="et-EE" altLang="en-US" sz="1700" b="0" cap="none" dirty="0">
                <a:solidFill>
                  <a:schemeClr val="accent2"/>
                </a:solidFill>
              </a:rPr>
              <a:t>Tel </a:t>
            </a:r>
            <a:r>
              <a:rPr lang="en-US" altLang="en-US" sz="1700" b="0" cap="none" dirty="0">
                <a:solidFill>
                  <a:schemeClr val="accent2"/>
                </a:solidFill>
              </a:rPr>
              <a:t>620 2002 (</a:t>
            </a:r>
            <a:r>
              <a:rPr lang="et-EE" altLang="en-US" sz="1700" b="0" cap="none" dirty="0">
                <a:solidFill>
                  <a:schemeClr val="accent2"/>
                </a:solidFill>
              </a:rPr>
              <a:t>E-R</a:t>
            </a:r>
            <a:r>
              <a:rPr lang="en-US" altLang="en-US" sz="1700" b="0" cap="none" dirty="0">
                <a:solidFill>
                  <a:schemeClr val="accent2"/>
                </a:solidFill>
              </a:rPr>
              <a:t> 8.30–</a:t>
            </a:r>
            <a:r>
              <a:rPr lang="et-EE" altLang="en-US" sz="1700" b="0" cap="none" dirty="0">
                <a:solidFill>
                  <a:schemeClr val="accent2"/>
                </a:solidFill>
              </a:rPr>
              <a:t>17</a:t>
            </a:r>
            <a:r>
              <a:rPr lang="en-US" altLang="en-US" sz="1700" b="0" cap="none" dirty="0">
                <a:solidFill>
                  <a:schemeClr val="accent2"/>
                </a:solidFill>
              </a:rPr>
              <a:t>.00</a:t>
            </a:r>
            <a:r>
              <a:rPr lang="et-EE" altLang="en-US" sz="1700" b="0" cap="none" dirty="0">
                <a:solidFill>
                  <a:schemeClr val="accent2"/>
                </a:solidFill>
              </a:rPr>
              <a:t>)</a:t>
            </a:r>
            <a:endParaRPr lang="en-US" altLang="en-US" sz="1700" cap="none" dirty="0">
              <a:solidFill>
                <a:schemeClr val="accent2"/>
              </a:solidFill>
            </a:endParaRPr>
          </a:p>
          <a:p>
            <a:r>
              <a:rPr lang="en-US" altLang="en-US" sz="1700" cap="none" dirty="0">
                <a:solidFill>
                  <a:schemeClr val="accent2"/>
                </a:solidFill>
                <a:latin typeface="Verdana" panose="020B0604030504040204" pitchFamily="34" charset="0"/>
              </a:rPr>
              <a:t>t</a:t>
            </a:r>
            <a:r>
              <a:rPr lang="et-EE" altLang="en-US" sz="1700" cap="none" dirty="0" err="1">
                <a:solidFill>
                  <a:schemeClr val="accent2"/>
                </a:solidFill>
                <a:latin typeface="Verdana" panose="020B0604030504040204" pitchFamily="34" charset="0"/>
              </a:rPr>
              <a:t>altech</a:t>
            </a:r>
            <a:r>
              <a:rPr lang="en-US" altLang="en-US" sz="1700" cap="none" dirty="0">
                <a:solidFill>
                  <a:schemeClr val="accent2"/>
                </a:solidFill>
                <a:latin typeface="Verdana" panose="020B0604030504040204" pitchFamily="34" charset="0"/>
              </a:rPr>
              <a:t>.</a:t>
            </a:r>
            <a:r>
              <a:rPr lang="en-US" altLang="en-US" sz="1700" cap="none" dirty="0" err="1">
                <a:solidFill>
                  <a:schemeClr val="accent2"/>
                </a:solidFill>
                <a:latin typeface="Verdana" panose="020B0604030504040204" pitchFamily="34" charset="0"/>
              </a:rPr>
              <a:t>ee</a:t>
            </a:r>
            <a:endParaRPr lang="en-US" altLang="en-US" sz="1700" cap="none" dirty="0">
              <a:solidFill>
                <a:schemeClr val="accent2"/>
              </a:solidFill>
            </a:endParaRPr>
          </a:p>
        </p:txBody>
      </p:sp>
    </p:spTree>
    <p:extLst>
      <p:ext uri="{BB962C8B-B14F-4D97-AF65-F5344CB8AC3E}">
        <p14:creationId xmlns:p14="http://schemas.microsoft.com/office/powerpoint/2010/main" val="2075138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ekst">
  <p:cSld name="1_tekst">
    <p:spTree>
      <p:nvGrpSpPr>
        <p:cNvPr id="1" name="Shape 81"/>
        <p:cNvGrpSpPr/>
        <p:nvPr/>
      </p:nvGrpSpPr>
      <p:grpSpPr>
        <a:xfrm>
          <a:off x="0" y="0"/>
          <a:ext cx="0" cy="0"/>
          <a:chOff x="0" y="0"/>
          <a:chExt cx="0" cy="0"/>
        </a:xfrm>
      </p:grpSpPr>
      <p:sp>
        <p:nvSpPr>
          <p:cNvPr id="82" name="Google Shape;82;p26"/>
          <p:cNvSpPr txBox="1">
            <a:spLocks noGrp="1"/>
          </p:cNvSpPr>
          <p:nvPr>
            <p:ph type="body" idx="1"/>
          </p:nvPr>
        </p:nvSpPr>
        <p:spPr>
          <a:xfrm>
            <a:off x="479424" y="549275"/>
            <a:ext cx="10494517" cy="810888"/>
          </a:xfrm>
          <a:prstGeom prst="rect">
            <a:avLst/>
          </a:prstGeom>
          <a:noFill/>
          <a:ln>
            <a:noFill/>
          </a:ln>
        </p:spPr>
        <p:txBody>
          <a:bodyPr spcFirstLastPara="1" wrap="square" lIns="0" tIns="0" rIns="0" bIns="0" anchor="t" anchorCtr="0">
            <a:noAutofit/>
          </a:bodyPr>
          <a:lstStyle>
            <a:lvl1pPr marL="457200" marR="0" lvl="0" indent="-228600" algn="l" rtl="0">
              <a:lnSpc>
                <a:spcPct val="100000"/>
              </a:lnSpc>
              <a:spcBef>
                <a:spcPts val="0"/>
              </a:spcBef>
              <a:spcAft>
                <a:spcPts val="0"/>
              </a:spcAft>
              <a:buClr>
                <a:schemeClr val="accent2"/>
              </a:buClr>
              <a:buSzPts val="2200"/>
              <a:buFont typeface="Arial"/>
              <a:buNone/>
              <a:defRPr sz="2200" b="1" i="0" u="none" strike="noStrike" cap="none">
                <a:solidFill>
                  <a:schemeClr val="accent2"/>
                </a:solidFill>
                <a:latin typeface="Verdana"/>
                <a:ea typeface="Verdana"/>
                <a:cs typeface="Verdana"/>
                <a:sym typeface="Verdan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Verdana"/>
                <a:ea typeface="Verdana"/>
                <a:cs typeface="Verdana"/>
                <a:sym typeface="Verdan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9pPr>
          </a:lstStyle>
          <a:p>
            <a:endParaRPr/>
          </a:p>
        </p:txBody>
      </p:sp>
      <p:sp>
        <p:nvSpPr>
          <p:cNvPr id="83" name="Google Shape;83;p26"/>
          <p:cNvSpPr txBox="1">
            <a:spLocks noGrp="1"/>
          </p:cNvSpPr>
          <p:nvPr>
            <p:ph type="body" idx="2"/>
          </p:nvPr>
        </p:nvSpPr>
        <p:spPr>
          <a:xfrm>
            <a:off x="2171700" y="1628775"/>
            <a:ext cx="8802242" cy="4716463"/>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1000"/>
              </a:spcBef>
              <a:spcAft>
                <a:spcPts val="0"/>
              </a:spcAft>
              <a:buClr>
                <a:schemeClr val="dk1"/>
              </a:buClr>
              <a:buSzPts val="1600"/>
              <a:buFont typeface="Noto Sans Symbols"/>
              <a:buNone/>
              <a:defRPr sz="1600" b="0" i="0" u="none" strike="noStrike" cap="none">
                <a:solidFill>
                  <a:schemeClr val="dk1"/>
                </a:solidFill>
                <a:latin typeface="Verdana"/>
                <a:ea typeface="Verdana"/>
                <a:cs typeface="Verdana"/>
                <a:sym typeface="Verdan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Verdana"/>
                <a:ea typeface="Verdana"/>
                <a:cs typeface="Verdana"/>
                <a:sym typeface="Verdan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Verdana"/>
                <a:ea typeface="Verdana"/>
                <a:cs typeface="Verdana"/>
                <a:sym typeface="Verdan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Verdana"/>
                <a:ea typeface="Verdana"/>
                <a:cs typeface="Verdana"/>
                <a:sym typeface="Verdana"/>
              </a:defRPr>
            </a:lvl9pPr>
          </a:lstStyle>
          <a:p>
            <a:endParaRPr/>
          </a:p>
        </p:txBody>
      </p:sp>
    </p:spTree>
    <p:extLst>
      <p:ext uri="{BB962C8B-B14F-4D97-AF65-F5344CB8AC3E}">
        <p14:creationId xmlns:p14="http://schemas.microsoft.com/office/powerpoint/2010/main" val="2578340788"/>
      </p:ext>
    </p:extLst>
  </p:cSld>
  <p:clrMapOvr>
    <a:masterClrMapping/>
  </p:clrMapOvr>
  <p:extLst>
    <p:ext uri="{DCECCB84-F9BA-43D5-87BE-67443E8EF086}">
      <p15:sldGuideLst xmlns:p15="http://schemas.microsoft.com/office/powerpoint/2012/main" xmlns="">
        <p15:guide id="1" orient="horz" pos="1026">
          <p15:clr>
            <a:srgbClr val="FBAE40"/>
          </p15:clr>
        </p15:guide>
        <p15:guide id="2" pos="136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10" name="Text Placeholder 9"/>
          <p:cNvSpPr>
            <a:spLocks noGrp="1"/>
          </p:cNvSpPr>
          <p:nvPr>
            <p:ph type="body" sz="quarter" idx="13" hasCustomPrompt="1"/>
          </p:nvPr>
        </p:nvSpPr>
        <p:spPr>
          <a:xfrm>
            <a:off x="479424" y="549275"/>
            <a:ext cx="10494517" cy="810888"/>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cap="all" baseline="0">
                <a:solidFill>
                  <a:srgbClr val="332B60"/>
                </a:solidFill>
                <a:latin typeface="Verdana" charset="0"/>
              </a:defRPr>
            </a:lvl1pPr>
          </a:lstStyle>
          <a:p>
            <a:pPr lvl="0"/>
            <a:r>
              <a:rPr lang="et-EE" dirty="0"/>
              <a:t>Redigeeri juhtslaidi</a:t>
            </a:r>
          </a:p>
          <a:p>
            <a:pPr lvl="0"/>
            <a:r>
              <a:rPr lang="et-EE" dirty="0"/>
              <a:t>Vajadusel kahel real</a:t>
            </a:r>
            <a:endParaRPr lang="en-US" dirty="0"/>
          </a:p>
        </p:txBody>
      </p:sp>
      <p:sp>
        <p:nvSpPr>
          <p:cNvPr id="21" name="Text Placeholder 11"/>
          <p:cNvSpPr>
            <a:spLocks noGrp="1"/>
          </p:cNvSpPr>
          <p:nvPr>
            <p:ph type="body" sz="quarter" idx="14" hasCustomPrompt="1"/>
          </p:nvPr>
        </p:nvSpPr>
        <p:spPr>
          <a:xfrm>
            <a:off x="2171700" y="1628776"/>
            <a:ext cx="8802242" cy="4140200"/>
          </a:xfrm>
          <a:prstGeom prst="rect">
            <a:avLst/>
          </a:prstGeom>
        </p:spPr>
        <p:txBody>
          <a:bodyPr lIns="0" tIns="0" rIns="0" bIns="0"/>
          <a:lstStyle>
            <a:lvl1pPr marL="285750" marR="0" indent="-285750" algn="l" defTabSz="914400" rtl="0" eaLnBrk="1" fontAlgn="auto" latinLnBrk="0" hangingPunct="1">
              <a:lnSpc>
                <a:spcPct val="90000"/>
              </a:lnSpc>
              <a:spcBef>
                <a:spcPts val="1000"/>
              </a:spcBef>
              <a:spcAft>
                <a:spcPts val="0"/>
              </a:spcAft>
              <a:buClr>
                <a:srgbClr val="E4067E"/>
              </a:buClr>
              <a:buSzTx/>
              <a:buFont typeface="Wingdings" panose="05000000000000000000" pitchFamily="2" charset="2"/>
              <a:buChar char="§"/>
              <a:tabLst/>
              <a:defRPr lang="en-US" altLang="en-US" sz="1800" smtClean="0">
                <a:solidFill>
                  <a:srgbClr val="332B60"/>
                </a:solidFill>
              </a:defRPr>
            </a:lvl1pPr>
            <a:lvl2pPr marL="742950" indent="-285750">
              <a:buClr>
                <a:srgbClr val="E4067E"/>
              </a:buClr>
              <a:buFont typeface="Wingdings" panose="05000000000000000000" pitchFamily="2" charset="2"/>
              <a:buChar char="§"/>
              <a:defRPr sz="1800">
                <a:solidFill>
                  <a:srgbClr val="332B60"/>
                </a:solidFill>
              </a:defRPr>
            </a:lvl2pPr>
            <a:lvl3pPr marL="1200150" marR="0"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3pPr>
            <a:lvl4pPr>
              <a:defRPr sz="1800">
                <a:solidFill>
                  <a:srgbClr val="332B60"/>
                </a:solidFill>
              </a:defRPr>
            </a:lvl4pPr>
            <a:lvl5pPr marL="1771650" marR="0" indent="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5pPr>
            <a:lvl6pPr marL="2514600" marR="0"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6pPr>
            <a:lvl7pPr>
              <a:defRPr sz="1800">
                <a:solidFill>
                  <a:srgbClr val="332B60"/>
                </a:solidFill>
              </a:defRPr>
            </a:lvl7pPr>
          </a:lstStyle>
          <a:p>
            <a:pPr>
              <a:buClr>
                <a:srgbClr val="E4067E"/>
              </a:buClr>
            </a:pPr>
            <a:r>
              <a:rPr lang="en-US" altLang="en-US" sz="1800" dirty="0">
                <a:solidFill>
                  <a:srgbClr val="332B60"/>
                </a:solidFill>
                <a:latin typeface="+mn-lt"/>
              </a:rPr>
              <a:t>Vivamus </a:t>
            </a:r>
            <a:r>
              <a:rPr lang="en-US" altLang="en-US" sz="1800" dirty="0" err="1">
                <a:solidFill>
                  <a:srgbClr val="332B60"/>
                </a:solidFill>
                <a:latin typeface="+mn-lt"/>
              </a:rPr>
              <a:t>hendrerit</a:t>
            </a:r>
            <a:r>
              <a:rPr lang="en-US" altLang="en-US" sz="1800" dirty="0">
                <a:solidFill>
                  <a:srgbClr val="332B60"/>
                </a:solidFill>
                <a:latin typeface="+mn-lt"/>
              </a:rPr>
              <a:t>. </a:t>
            </a:r>
            <a:r>
              <a:rPr lang="en-US" altLang="en-US" sz="1800" dirty="0" err="1">
                <a:solidFill>
                  <a:srgbClr val="332B60"/>
                </a:solidFill>
                <a:latin typeface="+mn-lt"/>
              </a:rPr>
              <a:t>Proin</a:t>
            </a:r>
            <a:r>
              <a:rPr lang="en-US" altLang="en-US" sz="1800" dirty="0">
                <a:solidFill>
                  <a:srgbClr val="332B60"/>
                </a:solidFill>
                <a:latin typeface="+mn-lt"/>
              </a:rPr>
              <a:t> </a:t>
            </a:r>
            <a:r>
              <a:rPr lang="en-US" altLang="en-US" sz="1800" dirty="0" err="1">
                <a:solidFill>
                  <a:srgbClr val="332B60"/>
                </a:solidFill>
                <a:latin typeface="+mn-lt"/>
              </a:rPr>
              <a:t>dapibus</a:t>
            </a:r>
            <a:r>
              <a:rPr lang="en-US" altLang="en-US" sz="1800" dirty="0">
                <a:solidFill>
                  <a:srgbClr val="332B60"/>
                </a:solidFill>
                <a:latin typeface="+mn-lt"/>
              </a:rPr>
              <a:t>. </a:t>
            </a:r>
            <a:r>
              <a:rPr lang="en-US" altLang="en-US" sz="1800" dirty="0" err="1">
                <a:solidFill>
                  <a:srgbClr val="332B60"/>
                </a:solidFill>
                <a:latin typeface="+mn-lt"/>
              </a:rPr>
              <a:t>Praesent</a:t>
            </a:r>
            <a:r>
              <a:rPr lang="en-US" altLang="en-US" sz="1800" dirty="0">
                <a:solidFill>
                  <a:srgbClr val="332B60"/>
                </a:solidFill>
                <a:latin typeface="+mn-lt"/>
              </a:rPr>
              <a:t> </a:t>
            </a:r>
            <a:r>
              <a:rPr lang="en-US" altLang="en-US" sz="1800" dirty="0" err="1">
                <a:solidFill>
                  <a:srgbClr val="332B60"/>
                </a:solidFill>
                <a:latin typeface="+mn-lt"/>
              </a:rPr>
              <a:t>ultrice</a:t>
            </a:r>
            <a:r>
              <a:rPr lang="en-US" altLang="en-US" sz="1800" dirty="0">
                <a:solidFill>
                  <a:srgbClr val="332B60"/>
                </a:solidFill>
                <a:latin typeface="+mn-lt"/>
              </a:rPr>
              <a:t> </a:t>
            </a:r>
            <a:r>
              <a:rPr lang="en-US" altLang="en-US" sz="1800" dirty="0" err="1">
                <a:solidFill>
                  <a:srgbClr val="332B60"/>
                </a:solidFill>
                <a:latin typeface="+mn-lt"/>
              </a:rPr>
              <a:t>ces</a:t>
            </a:r>
            <a:r>
              <a:rPr lang="en-US" altLang="en-US" sz="1800" dirty="0">
                <a:solidFill>
                  <a:srgbClr val="332B60"/>
                </a:solidFill>
                <a:latin typeface="+mn-lt"/>
              </a:rPr>
              <a:t> </a:t>
            </a:r>
            <a:r>
              <a:rPr lang="en-US" altLang="en-US" sz="1800" dirty="0" err="1">
                <a:solidFill>
                  <a:srgbClr val="332B60"/>
                </a:solidFill>
                <a:latin typeface="+mn-lt"/>
              </a:rPr>
              <a:t>nulla</a:t>
            </a:r>
            <a:r>
              <a:rPr lang="en-US" altLang="en-US" sz="1800" dirty="0">
                <a:solidFill>
                  <a:srgbClr val="332B60"/>
                </a:solidFill>
                <a:latin typeface="+mn-lt"/>
              </a:rPr>
              <a:t> sit </a:t>
            </a:r>
            <a:r>
              <a:rPr lang="en-US" altLang="en-US" sz="1800" dirty="0" err="1">
                <a:solidFill>
                  <a:srgbClr val="332B60"/>
                </a:solidFill>
                <a:latin typeface="+mn-lt"/>
              </a:rPr>
              <a:t>amet</a:t>
            </a:r>
            <a:r>
              <a:rPr lang="en-US" altLang="en-US" sz="1800" dirty="0">
                <a:solidFill>
                  <a:srgbClr val="332B60"/>
                </a:solidFill>
                <a:latin typeface="+mn-lt"/>
              </a:rPr>
              <a:t> lacus.</a:t>
            </a:r>
          </a:p>
          <a:p>
            <a:pPr lvl="1">
              <a:buClr>
                <a:srgbClr val="E4067E"/>
              </a:buClr>
              <a:buFont typeface="Wingdings" panose="05000000000000000000" pitchFamily="2" charset="2"/>
              <a:buChar char="§"/>
            </a:pPr>
            <a:r>
              <a:rPr lang="en-US" altLang="en-US" sz="1800" dirty="0" err="1">
                <a:solidFill>
                  <a:srgbClr val="332B60"/>
                </a:solidFill>
              </a:rPr>
              <a:t>Ut</a:t>
            </a:r>
            <a:r>
              <a:rPr lang="en-US" altLang="en-US" sz="1800" dirty="0">
                <a:solidFill>
                  <a:srgbClr val="332B60"/>
                </a:solidFill>
              </a:rPr>
              <a:t> vitae </a:t>
            </a:r>
            <a:r>
              <a:rPr lang="en-US" altLang="en-US" sz="1800" dirty="0" err="1">
                <a:solidFill>
                  <a:srgbClr val="332B60"/>
                </a:solidFill>
              </a:rPr>
              <a:t>nunc</a:t>
            </a:r>
            <a:r>
              <a:rPr lang="en-US" altLang="en-US" sz="1800" dirty="0">
                <a:solidFill>
                  <a:srgbClr val="332B60"/>
                </a:solidFill>
              </a:rPr>
              <a:t> non </a:t>
            </a:r>
            <a:r>
              <a:rPr lang="en-US" altLang="en-US" sz="1800" dirty="0" err="1">
                <a:solidFill>
                  <a:srgbClr val="332B60"/>
                </a:solidFill>
              </a:rPr>
              <a:t>pede</a:t>
            </a:r>
            <a:r>
              <a:rPr lang="en-US" altLang="en-US" sz="1800" dirty="0">
                <a:solidFill>
                  <a:srgbClr val="332B60"/>
                </a:solidFill>
              </a:rPr>
              <a:t> </a:t>
            </a:r>
            <a:r>
              <a:rPr lang="en-US" altLang="en-US" sz="1800" dirty="0" err="1">
                <a:solidFill>
                  <a:srgbClr val="332B60"/>
                </a:solidFill>
              </a:rPr>
              <a:t>tristique</a:t>
            </a:r>
            <a:r>
              <a:rPr lang="en-US" altLang="en-US" sz="1800" dirty="0">
                <a:solidFill>
                  <a:srgbClr val="332B60"/>
                </a:solidFill>
              </a:rPr>
              <a:t> </a:t>
            </a:r>
            <a:r>
              <a:rPr lang="en-US" altLang="en-US" sz="1800" dirty="0" err="1">
                <a:solidFill>
                  <a:srgbClr val="332B60"/>
                </a:solidFill>
              </a:rPr>
              <a:t>sagittis</a:t>
            </a:r>
            <a:r>
              <a:rPr lang="en-US" altLang="en-US" sz="1800" dirty="0">
                <a:solidFill>
                  <a:srgbClr val="332B60"/>
                </a:solidFill>
              </a:rPr>
              <a:t>. </a:t>
            </a:r>
            <a:r>
              <a:rPr lang="en-US" altLang="en-US" sz="1800" dirty="0" err="1">
                <a:solidFill>
                  <a:srgbClr val="332B60"/>
                </a:solidFill>
              </a:rPr>
              <a:t>Aliquam</a:t>
            </a:r>
            <a:r>
              <a:rPr lang="en-US" altLang="en-US" sz="1800" dirty="0">
                <a:solidFill>
                  <a:srgbClr val="332B60"/>
                </a:solidFill>
              </a:rPr>
              <a:t> </a:t>
            </a:r>
            <a:r>
              <a:rPr lang="en-US" altLang="en-US" sz="1800" dirty="0" err="1">
                <a:solidFill>
                  <a:srgbClr val="332B60"/>
                </a:solidFill>
              </a:rPr>
              <a:t>imperdiet</a:t>
            </a:r>
            <a:r>
              <a:rPr lang="en-US" altLang="en-US" sz="1800" dirty="0">
                <a:solidFill>
                  <a:srgbClr val="332B60"/>
                </a:solidFill>
              </a:rPr>
              <a:t> </a:t>
            </a:r>
            <a:r>
              <a:rPr lang="en-US" altLang="en-US" sz="1800" dirty="0" err="1">
                <a:solidFill>
                  <a:srgbClr val="332B60"/>
                </a:solidFill>
              </a:rPr>
              <a:t>elit</a:t>
            </a:r>
            <a:r>
              <a:rPr lang="en-US" altLang="en-US" sz="1800" dirty="0">
                <a:solidFill>
                  <a:srgbClr val="332B60"/>
                </a:solidFill>
              </a:rPr>
              <a:t> </a:t>
            </a:r>
            <a:r>
              <a:rPr lang="en-US" altLang="en-US" sz="1800" dirty="0" err="1">
                <a:solidFill>
                  <a:srgbClr val="332B60"/>
                </a:solidFill>
              </a:rPr>
              <a:t>vel</a:t>
            </a:r>
            <a:r>
              <a:rPr lang="en-US" altLang="en-US" sz="1800" dirty="0">
                <a:solidFill>
                  <a:srgbClr val="332B60"/>
                </a:solidFill>
              </a:rPr>
              <a:t> </a:t>
            </a:r>
            <a:r>
              <a:rPr lang="en-US" altLang="en-US" sz="1800" dirty="0" err="1">
                <a:solidFill>
                  <a:srgbClr val="332B60"/>
                </a:solidFill>
              </a:rPr>
              <a:t>justo</a:t>
            </a:r>
            <a:r>
              <a:rPr lang="en-US" altLang="en-US" sz="1800" dirty="0">
                <a:solidFill>
                  <a:srgbClr val="332B60"/>
                </a:solidFill>
              </a:rPr>
              <a:t>. </a:t>
            </a:r>
          </a:p>
          <a:p>
            <a:pPr lvl="2">
              <a:buClr>
                <a:srgbClr val="E4067E"/>
              </a:buClr>
              <a:buFont typeface="Wingdings" panose="05000000000000000000" pitchFamily="2" charset="2"/>
              <a:buChar char="§"/>
            </a:pPr>
            <a:r>
              <a:rPr lang="en-US" altLang="en-US" sz="1800" dirty="0" err="1">
                <a:solidFill>
                  <a:srgbClr val="332B60"/>
                </a:solidFill>
              </a:rPr>
              <a:t>Quisque</a:t>
            </a:r>
            <a:r>
              <a:rPr lang="en-US" altLang="en-US" sz="1800" dirty="0">
                <a:solidFill>
                  <a:srgbClr val="332B60"/>
                </a:solidFill>
              </a:rPr>
              <a:t> </a:t>
            </a:r>
            <a:r>
              <a:rPr lang="en-US" altLang="en-US" sz="1800" dirty="0" err="1">
                <a:solidFill>
                  <a:srgbClr val="332B60"/>
                </a:solidFill>
              </a:rPr>
              <a:t>porttitor</a:t>
            </a:r>
            <a:r>
              <a:rPr lang="en-US" altLang="en-US" sz="1800" dirty="0">
                <a:solidFill>
                  <a:srgbClr val="332B60"/>
                </a:solidFill>
              </a:rPr>
              <a:t> </a:t>
            </a:r>
            <a:r>
              <a:rPr lang="en-US" altLang="en-US" sz="1800" dirty="0" err="1">
                <a:solidFill>
                  <a:srgbClr val="332B60"/>
                </a:solidFill>
              </a:rPr>
              <a:t>imperiandiet</a:t>
            </a:r>
            <a:r>
              <a:rPr lang="en-US" altLang="en-US" sz="1800" dirty="0">
                <a:solidFill>
                  <a:srgbClr val="332B60"/>
                </a:solidFill>
              </a:rPr>
              <a:t> qua.</a:t>
            </a:r>
          </a:p>
          <a:p>
            <a:pPr lvl="3">
              <a:buClr>
                <a:srgbClr val="E4067E"/>
              </a:buClr>
              <a:buFont typeface="Wingdings" panose="05000000000000000000" pitchFamily="2" charset="2"/>
              <a:buChar char="§"/>
            </a:pPr>
            <a:r>
              <a:rPr lang="en-US" altLang="en-US" dirty="0" err="1">
                <a:solidFill>
                  <a:srgbClr val="332B60"/>
                </a:solidFill>
              </a:rPr>
              <a:t>Phasellus</a:t>
            </a:r>
            <a:r>
              <a:rPr lang="en-US" altLang="en-US" dirty="0">
                <a:solidFill>
                  <a:srgbClr val="332B60"/>
                </a:solidFill>
              </a:rPr>
              <a:t> </a:t>
            </a:r>
            <a:r>
              <a:rPr lang="en-US" altLang="en-US" dirty="0" err="1">
                <a:solidFill>
                  <a:srgbClr val="332B60"/>
                </a:solidFill>
              </a:rPr>
              <a:t>vel</a:t>
            </a:r>
            <a:r>
              <a:rPr lang="en-US" altLang="en-US" dirty="0">
                <a:solidFill>
                  <a:srgbClr val="332B60"/>
                </a:solidFill>
              </a:rPr>
              <a:t> </a:t>
            </a:r>
            <a:r>
              <a:rPr lang="en-US" altLang="en-US" dirty="0" err="1">
                <a:solidFill>
                  <a:srgbClr val="332B60"/>
                </a:solidFill>
              </a:rPr>
              <a:t>lectus</a:t>
            </a:r>
            <a:r>
              <a:rPr lang="en-US" altLang="en-US" dirty="0">
                <a:solidFill>
                  <a:srgbClr val="332B60"/>
                </a:solidFill>
              </a:rPr>
              <a:t> at </a:t>
            </a:r>
            <a:r>
              <a:rPr lang="en-US" altLang="en-US" dirty="0" err="1">
                <a:solidFill>
                  <a:srgbClr val="332B60"/>
                </a:solidFill>
              </a:rPr>
              <a:t>orci</a:t>
            </a:r>
            <a:r>
              <a:rPr lang="en-US" altLang="en-US" dirty="0">
                <a:solidFill>
                  <a:srgbClr val="332B60"/>
                </a:solidFill>
              </a:rPr>
              <a:t> </a:t>
            </a:r>
            <a:r>
              <a:rPr lang="en-US" altLang="en-US" dirty="0" err="1">
                <a:solidFill>
                  <a:srgbClr val="332B60"/>
                </a:solidFill>
              </a:rPr>
              <a:t>ornare</a:t>
            </a:r>
            <a:r>
              <a:rPr lang="en-US" altLang="en-US" dirty="0">
                <a:solidFill>
                  <a:srgbClr val="332B60"/>
                </a:solidFill>
              </a:rPr>
              <a:t> </a:t>
            </a:r>
            <a:r>
              <a:rPr lang="en-US" altLang="en-US" dirty="0" err="1">
                <a:solidFill>
                  <a:srgbClr val="332B60"/>
                </a:solidFill>
              </a:rPr>
              <a:t>ultrices</a:t>
            </a:r>
            <a:r>
              <a:rPr lang="en-US" altLang="en-US" dirty="0">
                <a:solidFill>
                  <a:srgbClr val="332B60"/>
                </a:solidFill>
              </a:rPr>
              <a:t>. Viva </a:t>
            </a:r>
            <a:r>
              <a:rPr lang="en-US" altLang="en-US" dirty="0" err="1">
                <a:solidFill>
                  <a:srgbClr val="332B60"/>
                </a:solidFill>
              </a:rPr>
              <a:t>etmus</a:t>
            </a:r>
            <a:r>
              <a:rPr lang="en-US" altLang="en-US" dirty="0">
                <a:solidFill>
                  <a:srgbClr val="332B60"/>
                </a:solidFill>
              </a:rPr>
              <a:t> </a:t>
            </a:r>
            <a:r>
              <a:rPr lang="en-US" altLang="en-US" dirty="0" err="1">
                <a:solidFill>
                  <a:srgbClr val="332B60"/>
                </a:solidFill>
              </a:rPr>
              <a:t>justo</a:t>
            </a:r>
            <a:r>
              <a:rPr lang="en-US" altLang="en-US" dirty="0">
                <a:solidFill>
                  <a:srgbClr val="332B60"/>
                </a:solidFill>
              </a:rPr>
              <a:t> </a:t>
            </a:r>
            <a:r>
              <a:rPr lang="en-US" altLang="en-US" dirty="0" err="1">
                <a:solidFill>
                  <a:srgbClr val="332B60"/>
                </a:solidFill>
              </a:rPr>
              <a:t>est</a:t>
            </a:r>
            <a:r>
              <a:rPr lang="en-US" altLang="en-US" dirty="0">
                <a:solidFill>
                  <a:srgbClr val="332B60"/>
                </a:solidFill>
              </a:rPr>
              <a:t>, </a:t>
            </a:r>
            <a:r>
              <a:rPr lang="en-US" altLang="en-US" dirty="0" err="1">
                <a:solidFill>
                  <a:srgbClr val="332B60"/>
                </a:solidFill>
              </a:rPr>
              <a:t>vulputate</a:t>
            </a:r>
            <a:r>
              <a:rPr lang="en-US" altLang="en-US" dirty="0">
                <a:solidFill>
                  <a:srgbClr val="332B60"/>
                </a:solidFill>
              </a:rPr>
              <a:t> </a:t>
            </a:r>
            <a:r>
              <a:rPr lang="en-US" altLang="en-US" dirty="0" err="1">
                <a:solidFill>
                  <a:srgbClr val="332B60"/>
                </a:solidFill>
              </a:rPr>
              <a:t>eu</a:t>
            </a:r>
            <a:r>
              <a:rPr lang="et-EE" altLang="en-US" dirty="0">
                <a:solidFill>
                  <a:srgbClr val="332B60"/>
                </a:solidFill>
              </a:rPr>
              <a:t>.</a:t>
            </a:r>
          </a:p>
          <a:p>
            <a:pPr lvl="4">
              <a:buClr>
                <a:srgbClr val="E4067E"/>
              </a:buClr>
              <a:buFont typeface="Wingdings" panose="05000000000000000000" pitchFamily="2" charset="2"/>
              <a:buChar char="§"/>
            </a:pPr>
            <a:r>
              <a:rPr lang="en-US" altLang="en-US" dirty="0" err="1">
                <a:solidFill>
                  <a:srgbClr val="332B60"/>
                </a:solidFill>
              </a:rPr>
              <a:t>Phasellus</a:t>
            </a:r>
            <a:r>
              <a:rPr lang="en-US" altLang="en-US" dirty="0">
                <a:solidFill>
                  <a:srgbClr val="332B60"/>
                </a:solidFill>
              </a:rPr>
              <a:t> </a:t>
            </a:r>
            <a:r>
              <a:rPr lang="en-US" altLang="en-US" dirty="0" err="1">
                <a:solidFill>
                  <a:srgbClr val="332B60"/>
                </a:solidFill>
              </a:rPr>
              <a:t>vel</a:t>
            </a:r>
            <a:r>
              <a:rPr lang="en-US" altLang="en-US" dirty="0">
                <a:solidFill>
                  <a:srgbClr val="332B60"/>
                </a:solidFill>
              </a:rPr>
              <a:t> </a:t>
            </a:r>
            <a:r>
              <a:rPr lang="en-US" altLang="en-US" dirty="0" err="1">
                <a:solidFill>
                  <a:srgbClr val="332B60"/>
                </a:solidFill>
              </a:rPr>
              <a:t>lectus</a:t>
            </a:r>
            <a:r>
              <a:rPr lang="en-US" altLang="en-US" dirty="0">
                <a:solidFill>
                  <a:srgbClr val="332B60"/>
                </a:solidFill>
              </a:rPr>
              <a:t> at </a:t>
            </a:r>
            <a:r>
              <a:rPr lang="en-US" altLang="en-US" dirty="0" err="1">
                <a:solidFill>
                  <a:srgbClr val="332B60"/>
                </a:solidFill>
              </a:rPr>
              <a:t>orci</a:t>
            </a:r>
            <a:r>
              <a:rPr lang="en-US" altLang="en-US" dirty="0">
                <a:solidFill>
                  <a:srgbClr val="332B60"/>
                </a:solidFill>
              </a:rPr>
              <a:t> </a:t>
            </a:r>
            <a:r>
              <a:rPr lang="en-US" altLang="en-US" dirty="0" err="1">
                <a:solidFill>
                  <a:srgbClr val="332B60"/>
                </a:solidFill>
              </a:rPr>
              <a:t>ornare</a:t>
            </a:r>
            <a:r>
              <a:rPr lang="en-US" altLang="en-US" dirty="0">
                <a:solidFill>
                  <a:srgbClr val="332B60"/>
                </a:solidFill>
              </a:rPr>
              <a:t> </a:t>
            </a:r>
            <a:r>
              <a:rPr lang="en-US" altLang="en-US" dirty="0" err="1">
                <a:solidFill>
                  <a:srgbClr val="332B60"/>
                </a:solidFill>
              </a:rPr>
              <a:t>ultrices</a:t>
            </a:r>
            <a:r>
              <a:rPr lang="en-US" altLang="en-US" dirty="0">
                <a:solidFill>
                  <a:srgbClr val="332B60"/>
                </a:solidFill>
              </a:rPr>
              <a:t>. Viva </a:t>
            </a:r>
            <a:r>
              <a:rPr lang="en-US" altLang="en-US" dirty="0" err="1">
                <a:solidFill>
                  <a:srgbClr val="332B60"/>
                </a:solidFill>
              </a:rPr>
              <a:t>etmus</a:t>
            </a:r>
            <a:r>
              <a:rPr lang="en-US" altLang="en-US" dirty="0">
                <a:solidFill>
                  <a:srgbClr val="332B60"/>
                </a:solidFill>
              </a:rPr>
              <a:t> </a:t>
            </a:r>
            <a:r>
              <a:rPr lang="en-US" altLang="en-US" dirty="0" err="1">
                <a:solidFill>
                  <a:srgbClr val="332B60"/>
                </a:solidFill>
              </a:rPr>
              <a:t>justo</a:t>
            </a:r>
            <a:r>
              <a:rPr lang="en-US" altLang="en-US" dirty="0">
                <a:solidFill>
                  <a:srgbClr val="332B60"/>
                </a:solidFill>
              </a:rPr>
              <a:t> </a:t>
            </a:r>
            <a:r>
              <a:rPr lang="en-US" altLang="en-US" dirty="0" err="1">
                <a:solidFill>
                  <a:srgbClr val="332B60"/>
                </a:solidFill>
              </a:rPr>
              <a:t>est</a:t>
            </a:r>
            <a:r>
              <a:rPr lang="en-US" altLang="en-US" dirty="0">
                <a:solidFill>
                  <a:srgbClr val="332B60"/>
                </a:solidFill>
              </a:rPr>
              <a:t>, </a:t>
            </a:r>
            <a:r>
              <a:rPr lang="en-US" altLang="en-US" dirty="0" err="1">
                <a:solidFill>
                  <a:srgbClr val="332B60"/>
                </a:solidFill>
              </a:rPr>
              <a:t>vulputate</a:t>
            </a:r>
            <a:r>
              <a:rPr lang="en-US" altLang="en-US" dirty="0">
                <a:solidFill>
                  <a:srgbClr val="332B60"/>
                </a:solidFill>
              </a:rPr>
              <a:t> </a:t>
            </a:r>
            <a:r>
              <a:rPr lang="en-US" altLang="en-US" dirty="0" err="1">
                <a:solidFill>
                  <a:srgbClr val="332B60"/>
                </a:solidFill>
              </a:rPr>
              <a:t>eu</a:t>
            </a:r>
            <a:r>
              <a:rPr lang="et-EE" altLang="en-US" dirty="0">
                <a:solidFill>
                  <a:srgbClr val="332B60"/>
                </a:solidFill>
              </a:rPr>
              <a:t>.</a:t>
            </a:r>
          </a:p>
          <a:p>
            <a:pPr lvl="5">
              <a:buClr>
                <a:srgbClr val="E4067E"/>
              </a:buClr>
              <a:buFont typeface="Wingdings" panose="05000000000000000000" pitchFamily="2" charset="2"/>
              <a:buChar char="§"/>
            </a:pPr>
            <a:r>
              <a:rPr lang="en-US" altLang="en-US" dirty="0" err="1">
                <a:solidFill>
                  <a:srgbClr val="332B60"/>
                </a:solidFill>
              </a:rPr>
              <a:t>Phasellus</a:t>
            </a:r>
            <a:r>
              <a:rPr lang="en-US" altLang="en-US" dirty="0">
                <a:solidFill>
                  <a:srgbClr val="332B60"/>
                </a:solidFill>
              </a:rPr>
              <a:t> </a:t>
            </a:r>
            <a:r>
              <a:rPr lang="en-US" altLang="en-US" dirty="0" err="1">
                <a:solidFill>
                  <a:srgbClr val="332B60"/>
                </a:solidFill>
              </a:rPr>
              <a:t>vel</a:t>
            </a:r>
            <a:r>
              <a:rPr lang="en-US" altLang="en-US" dirty="0">
                <a:solidFill>
                  <a:srgbClr val="332B60"/>
                </a:solidFill>
              </a:rPr>
              <a:t> </a:t>
            </a:r>
            <a:r>
              <a:rPr lang="en-US" altLang="en-US" dirty="0" err="1">
                <a:solidFill>
                  <a:srgbClr val="332B60"/>
                </a:solidFill>
              </a:rPr>
              <a:t>lectus</a:t>
            </a:r>
            <a:r>
              <a:rPr lang="en-US" altLang="en-US" dirty="0">
                <a:solidFill>
                  <a:srgbClr val="332B60"/>
                </a:solidFill>
              </a:rPr>
              <a:t> at </a:t>
            </a:r>
            <a:r>
              <a:rPr lang="en-US" altLang="en-US" dirty="0" err="1">
                <a:solidFill>
                  <a:srgbClr val="332B60"/>
                </a:solidFill>
              </a:rPr>
              <a:t>orci</a:t>
            </a:r>
            <a:r>
              <a:rPr lang="en-US" altLang="en-US" dirty="0">
                <a:solidFill>
                  <a:srgbClr val="332B60"/>
                </a:solidFill>
              </a:rPr>
              <a:t> </a:t>
            </a:r>
            <a:r>
              <a:rPr lang="en-US" altLang="en-US" dirty="0" err="1">
                <a:solidFill>
                  <a:srgbClr val="332B60"/>
                </a:solidFill>
              </a:rPr>
              <a:t>ornare</a:t>
            </a:r>
            <a:r>
              <a:rPr lang="en-US" altLang="en-US" dirty="0">
                <a:solidFill>
                  <a:srgbClr val="332B60"/>
                </a:solidFill>
              </a:rPr>
              <a:t> </a:t>
            </a:r>
            <a:r>
              <a:rPr lang="en-US" altLang="en-US" dirty="0" err="1">
                <a:solidFill>
                  <a:srgbClr val="332B60"/>
                </a:solidFill>
              </a:rPr>
              <a:t>ultrices</a:t>
            </a:r>
            <a:r>
              <a:rPr lang="en-US" altLang="en-US" dirty="0">
                <a:solidFill>
                  <a:srgbClr val="332B60"/>
                </a:solidFill>
              </a:rPr>
              <a:t>. Viva </a:t>
            </a:r>
            <a:r>
              <a:rPr lang="en-US" altLang="en-US" dirty="0" err="1">
                <a:solidFill>
                  <a:srgbClr val="332B60"/>
                </a:solidFill>
              </a:rPr>
              <a:t>etmus</a:t>
            </a:r>
            <a:r>
              <a:rPr lang="en-US" altLang="en-US" dirty="0">
                <a:solidFill>
                  <a:srgbClr val="332B60"/>
                </a:solidFill>
              </a:rPr>
              <a:t> </a:t>
            </a:r>
            <a:r>
              <a:rPr lang="en-US" altLang="en-US" dirty="0" err="1">
                <a:solidFill>
                  <a:srgbClr val="332B60"/>
                </a:solidFill>
              </a:rPr>
              <a:t>justo</a:t>
            </a:r>
            <a:r>
              <a:rPr lang="en-US" altLang="en-US" dirty="0">
                <a:solidFill>
                  <a:srgbClr val="332B60"/>
                </a:solidFill>
              </a:rPr>
              <a:t> </a:t>
            </a:r>
            <a:r>
              <a:rPr lang="en-US" altLang="en-US" dirty="0" err="1">
                <a:solidFill>
                  <a:srgbClr val="332B60"/>
                </a:solidFill>
              </a:rPr>
              <a:t>est</a:t>
            </a:r>
            <a:r>
              <a:rPr lang="en-US" altLang="en-US" dirty="0">
                <a:solidFill>
                  <a:srgbClr val="332B60"/>
                </a:solidFill>
              </a:rPr>
              <a:t>, </a:t>
            </a:r>
            <a:r>
              <a:rPr lang="en-US" altLang="en-US" dirty="0" err="1">
                <a:solidFill>
                  <a:srgbClr val="332B60"/>
                </a:solidFill>
              </a:rPr>
              <a:t>vulputate</a:t>
            </a:r>
            <a:r>
              <a:rPr lang="en-US" altLang="en-US" dirty="0">
                <a:solidFill>
                  <a:srgbClr val="332B60"/>
                </a:solidFill>
              </a:rPr>
              <a:t> </a:t>
            </a:r>
            <a:r>
              <a:rPr lang="en-US" altLang="en-US" dirty="0" err="1">
                <a:solidFill>
                  <a:srgbClr val="332B60"/>
                </a:solidFill>
              </a:rPr>
              <a:t>eu</a:t>
            </a:r>
            <a:r>
              <a:rPr lang="et-EE" altLang="en-US" dirty="0">
                <a:solidFill>
                  <a:srgbClr val="332B60"/>
                </a:solidFill>
              </a:rPr>
              <a:t>.</a:t>
            </a:r>
            <a:endParaRPr lang="en-US" altLang="en-US" dirty="0">
              <a:solidFill>
                <a:srgbClr val="332B60"/>
              </a:solidFill>
            </a:endParaRPr>
          </a:p>
          <a:p>
            <a:pPr>
              <a:buClr>
                <a:srgbClr val="E4067E"/>
              </a:buClr>
            </a:pPr>
            <a:r>
              <a:rPr lang="et-EE" altLang="en-US" sz="1800" dirty="0">
                <a:solidFill>
                  <a:srgbClr val="332B60"/>
                </a:solidFill>
                <a:latin typeface="+mn-lt"/>
              </a:rPr>
              <a:t>B</a:t>
            </a:r>
            <a:r>
              <a:rPr lang="en-US" altLang="en-US" sz="1800" dirty="0" err="1">
                <a:solidFill>
                  <a:srgbClr val="332B60"/>
                </a:solidFill>
                <a:latin typeface="+mn-lt"/>
              </a:rPr>
              <a:t>ibendum</a:t>
            </a:r>
            <a:r>
              <a:rPr lang="en-US" altLang="en-US" sz="1800" dirty="0">
                <a:solidFill>
                  <a:srgbClr val="332B60"/>
                </a:solidFill>
                <a:latin typeface="+mn-lt"/>
              </a:rPr>
              <a:t> </a:t>
            </a:r>
            <a:r>
              <a:rPr lang="en-US" altLang="en-US" sz="1800" dirty="0" err="1">
                <a:solidFill>
                  <a:srgbClr val="332B60"/>
                </a:solidFill>
                <a:latin typeface="+mn-lt"/>
              </a:rPr>
              <a:t>hendrerit</a:t>
            </a:r>
            <a:r>
              <a:rPr lang="en-US" altLang="en-US" sz="1800" dirty="0">
                <a:solidFill>
                  <a:srgbClr val="332B60"/>
                </a:solidFill>
                <a:latin typeface="+mn-lt"/>
              </a:rPr>
              <a:t>, </a:t>
            </a:r>
            <a:r>
              <a:rPr lang="en-US" altLang="en-US" sz="1800" dirty="0" err="1">
                <a:solidFill>
                  <a:srgbClr val="332B60"/>
                </a:solidFill>
                <a:latin typeface="+mn-lt"/>
              </a:rPr>
              <a:t>rutrum</a:t>
            </a:r>
            <a:r>
              <a:rPr lang="en-US" altLang="en-US" sz="1800" dirty="0">
                <a:solidFill>
                  <a:srgbClr val="332B60"/>
                </a:solidFill>
                <a:latin typeface="+mn-lt"/>
              </a:rPr>
              <a:t> </a:t>
            </a:r>
            <a:r>
              <a:rPr lang="en-US" altLang="en-US" sz="1800" dirty="0" err="1">
                <a:solidFill>
                  <a:srgbClr val="332B60"/>
                </a:solidFill>
                <a:latin typeface="+mn-lt"/>
              </a:rPr>
              <a:t>ut</a:t>
            </a:r>
            <a:r>
              <a:rPr lang="en-US" altLang="en-US" sz="1800" dirty="0">
                <a:solidFill>
                  <a:srgbClr val="332B60"/>
                </a:solidFill>
                <a:latin typeface="+mn-lt"/>
              </a:rPr>
              <a:t>, </a:t>
            </a:r>
            <a:r>
              <a:rPr lang="en-US" altLang="en-US" sz="1800" dirty="0" err="1">
                <a:solidFill>
                  <a:srgbClr val="332B60"/>
                </a:solidFill>
                <a:latin typeface="+mn-lt"/>
              </a:rPr>
              <a:t>turpis</a:t>
            </a:r>
            <a:r>
              <a:rPr lang="en-US" altLang="en-US" sz="1800" dirty="0">
                <a:solidFill>
                  <a:srgbClr val="332B60"/>
                </a:solidFill>
                <a:latin typeface="+mn-lt"/>
              </a:rPr>
              <a:t>. </a:t>
            </a:r>
            <a:r>
              <a:rPr lang="en-US" altLang="en-US" sz="1800" dirty="0" err="1">
                <a:solidFill>
                  <a:srgbClr val="332B60"/>
                </a:solidFill>
                <a:latin typeface="+mn-lt"/>
              </a:rPr>
              <a:t>Sed</a:t>
            </a:r>
            <a:r>
              <a:rPr lang="en-US" altLang="en-US" sz="1800" dirty="0">
                <a:solidFill>
                  <a:srgbClr val="332B60"/>
                </a:solidFill>
                <a:latin typeface="+mn-lt"/>
              </a:rPr>
              <a:t> </a:t>
            </a:r>
            <a:r>
              <a:rPr lang="en-US" altLang="en-US" sz="1800" dirty="0" err="1">
                <a:solidFill>
                  <a:srgbClr val="332B60"/>
                </a:solidFill>
                <a:latin typeface="+mn-lt"/>
              </a:rPr>
              <a:t>velit</a:t>
            </a:r>
            <a:r>
              <a:rPr lang="en-US" altLang="en-US" sz="1800" dirty="0">
                <a:solidFill>
                  <a:srgbClr val="332B60"/>
                </a:solidFill>
                <a:latin typeface="+mn-lt"/>
              </a:rPr>
              <a:t>. </a:t>
            </a:r>
          </a:p>
          <a:p>
            <a:pPr lvl="1">
              <a:buClr>
                <a:srgbClr val="E4067E"/>
              </a:buClr>
              <a:buFont typeface="Wingdings" panose="05000000000000000000" pitchFamily="2" charset="2"/>
              <a:buChar char="§"/>
            </a:pPr>
            <a:r>
              <a:rPr lang="en-US" altLang="en-US" sz="1800" dirty="0" err="1">
                <a:solidFill>
                  <a:srgbClr val="332B60"/>
                </a:solidFill>
              </a:rPr>
              <a:t>Sed</a:t>
            </a:r>
            <a:r>
              <a:rPr lang="en-US" altLang="en-US" sz="1800" dirty="0">
                <a:solidFill>
                  <a:srgbClr val="332B60"/>
                </a:solidFill>
              </a:rPr>
              <a:t> semper </a:t>
            </a:r>
            <a:r>
              <a:rPr lang="en-US" altLang="en-US" sz="1800" dirty="0" err="1">
                <a:solidFill>
                  <a:srgbClr val="332B60"/>
                </a:solidFill>
              </a:rPr>
              <a:t>augue</a:t>
            </a:r>
            <a:r>
              <a:rPr lang="en-US" altLang="en-US" sz="1800" dirty="0">
                <a:solidFill>
                  <a:srgbClr val="332B60"/>
                </a:solidFill>
              </a:rPr>
              <a:t>.</a:t>
            </a:r>
          </a:p>
          <a:p>
            <a:pPr marL="2514600" marR="0" lvl="5"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a:pPr>
            <a:endParaRPr lang="et-EE" dirty="0"/>
          </a:p>
          <a:p>
            <a:pPr marL="2057400" marR="0" lvl="4"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a:pPr>
            <a:endParaRPr lang="et-EE" dirty="0"/>
          </a:p>
          <a:p>
            <a:pPr lvl="2"/>
            <a:endParaRPr lang="et-EE" dirty="0"/>
          </a:p>
          <a:p>
            <a:pPr lvl="0"/>
            <a:endParaRPr lang="et-EE" dirty="0"/>
          </a:p>
        </p:txBody>
      </p:sp>
    </p:spTree>
    <p:extLst>
      <p:ext uri="{BB962C8B-B14F-4D97-AF65-F5344CB8AC3E}">
        <p14:creationId xmlns:p14="http://schemas.microsoft.com/office/powerpoint/2010/main" val="261176768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2" orient="horz" pos="1026" userDrawn="1">
          <p15:clr>
            <a:srgbClr val="FBAE40"/>
          </p15:clr>
        </p15:guide>
        <p15:guide id="3" pos="13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ja graafik">
    <p:spTree>
      <p:nvGrpSpPr>
        <p:cNvPr id="1" name=""/>
        <p:cNvGrpSpPr/>
        <p:nvPr/>
      </p:nvGrpSpPr>
      <p:grpSpPr>
        <a:xfrm>
          <a:off x="0" y="0"/>
          <a:ext cx="0" cy="0"/>
          <a:chOff x="0" y="0"/>
          <a:chExt cx="0" cy="0"/>
        </a:xfrm>
      </p:grpSpPr>
      <p:sp>
        <p:nvSpPr>
          <p:cNvPr id="11" name="Text Placeholder 9"/>
          <p:cNvSpPr>
            <a:spLocks noGrp="1"/>
          </p:cNvSpPr>
          <p:nvPr>
            <p:ph type="body" sz="quarter" idx="13" hasCustomPrompt="1"/>
          </p:nvPr>
        </p:nvSpPr>
        <p:spPr>
          <a:xfrm>
            <a:off x="479425" y="549275"/>
            <a:ext cx="10494517" cy="802772"/>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cap="all" baseline="0">
                <a:solidFill>
                  <a:srgbClr val="332B60"/>
                </a:solidFill>
                <a:latin typeface="Verdana" charset="0"/>
              </a:defRPr>
            </a:lvl1pPr>
            <a:lvl2pPr>
              <a:defRPr sz="2500"/>
            </a:lvl2pPr>
          </a:lstStyle>
          <a:p>
            <a:pPr lvl="0"/>
            <a:r>
              <a:rPr lang="et-EE" dirty="0"/>
              <a:t>Redigeeri juhtslaidi</a:t>
            </a:r>
          </a:p>
          <a:p>
            <a:pPr lvl="0"/>
            <a:r>
              <a:rPr lang="et-EE" dirty="0"/>
              <a:t>Vajadusel kahel real</a:t>
            </a:r>
            <a:endParaRPr lang="en-US" dirty="0"/>
          </a:p>
        </p:txBody>
      </p:sp>
      <p:sp>
        <p:nvSpPr>
          <p:cNvPr id="14" name="Chart Placeholder 13"/>
          <p:cNvSpPr>
            <a:spLocks noGrp="1"/>
          </p:cNvSpPr>
          <p:nvPr>
            <p:ph type="chart" sz="quarter" idx="15"/>
          </p:nvPr>
        </p:nvSpPr>
        <p:spPr>
          <a:xfrm>
            <a:off x="2183498" y="3244275"/>
            <a:ext cx="8790444" cy="2530883"/>
          </a:xfrm>
          <a:prstGeom prst="rect">
            <a:avLst/>
          </a:prstGeom>
        </p:spPr>
        <p:txBody>
          <a:bodyPr/>
          <a:lstStyle>
            <a:lvl1pPr marL="228600" indent="-228600">
              <a:buClr>
                <a:schemeClr val="accent1"/>
              </a:buClr>
              <a:buFont typeface="Wingdings" panose="05000000000000000000" pitchFamily="2" charset="2"/>
              <a:buChar char="§"/>
              <a:defRPr sz="1800">
                <a:solidFill>
                  <a:srgbClr val="332B60"/>
                </a:solidFill>
              </a:defRPr>
            </a:lvl1pPr>
          </a:lstStyle>
          <a:p>
            <a:pPr lvl="0"/>
            <a:r>
              <a:rPr lang="et-EE" noProof="0" dirty="0"/>
              <a:t>Diagrammi lisamiseks klõpsake ikooni</a:t>
            </a:r>
            <a:endParaRPr lang="en-US" noProof="0" dirty="0"/>
          </a:p>
        </p:txBody>
      </p:sp>
      <p:sp>
        <p:nvSpPr>
          <p:cNvPr id="16" name="Text Placeholder 15"/>
          <p:cNvSpPr>
            <a:spLocks noGrp="1"/>
          </p:cNvSpPr>
          <p:nvPr>
            <p:ph type="body" sz="quarter" idx="16"/>
          </p:nvPr>
        </p:nvSpPr>
        <p:spPr>
          <a:xfrm>
            <a:off x="2171700" y="2144993"/>
            <a:ext cx="8790444" cy="901807"/>
          </a:xfrm>
          <a:prstGeom prst="rect">
            <a:avLst/>
          </a:prstGeom>
        </p:spPr>
        <p:txBody>
          <a:bodyPr lIns="0" tIns="0" rIns="0" bIns="0"/>
          <a:lstStyle>
            <a:lvl1pPr marL="228600" indent="-228600">
              <a:buClr>
                <a:srgbClr val="E4067E"/>
              </a:buClr>
              <a:buFont typeface="Wingdings" panose="05000000000000000000" pitchFamily="2" charset="2"/>
              <a:buChar char="§"/>
              <a:defRPr sz="1800" baseline="0">
                <a:solidFill>
                  <a:srgbClr val="332B60"/>
                </a:solidFill>
                <a:latin typeface="Verdana" charset="0"/>
              </a:defRPr>
            </a:lvl1pPr>
            <a:lvl2pPr marL="742950" indent="-285750">
              <a:buClr>
                <a:srgbClr val="E4067E"/>
              </a:buClr>
              <a:buFont typeface="Wingdings" panose="05000000000000000000" pitchFamily="2" charset="2"/>
              <a:buChar char="§"/>
              <a:defRPr sz="1800">
                <a:solidFill>
                  <a:srgbClr val="332B60"/>
                </a:solidFill>
              </a:defRPr>
            </a:lvl2pPr>
            <a:lvl3pPr marL="1143000" indent="-228600">
              <a:buClr>
                <a:srgbClr val="E4067E"/>
              </a:buClr>
              <a:buFont typeface="Wingdings" panose="05000000000000000000" pitchFamily="2" charset="2"/>
              <a:buChar char="§"/>
              <a:defRPr sz="1800">
                <a:solidFill>
                  <a:srgbClr val="332B60"/>
                </a:solidFill>
              </a:defRPr>
            </a:lvl3pPr>
            <a:lvl4pPr marL="1371600" indent="0">
              <a:buFont typeface="Verdana" panose="020B0604030504040204" pitchFamily="34" charset="0"/>
              <a:buNone/>
              <a:defRPr/>
            </a:lvl4pPr>
          </a:lstStyle>
          <a:p>
            <a:pPr lvl="0"/>
            <a:r>
              <a:rPr lang="et-EE" dirty="0"/>
              <a:t>Redigeeri juhtslaidi tekstilaade</a:t>
            </a:r>
          </a:p>
          <a:p>
            <a:pPr lvl="1"/>
            <a:r>
              <a:rPr lang="et-EE" dirty="0"/>
              <a:t>Redigeeri teksti</a:t>
            </a:r>
          </a:p>
          <a:p>
            <a:pPr lvl="2"/>
            <a:r>
              <a:rPr lang="et-EE" dirty="0"/>
              <a:t>Redigeeri teksti</a:t>
            </a:r>
          </a:p>
          <a:p>
            <a:pPr lvl="2"/>
            <a:endParaRPr lang="et-EE" dirty="0"/>
          </a:p>
        </p:txBody>
      </p:sp>
      <p:sp>
        <p:nvSpPr>
          <p:cNvPr id="7" name="Text Placeholder 11"/>
          <p:cNvSpPr>
            <a:spLocks noGrp="1"/>
          </p:cNvSpPr>
          <p:nvPr>
            <p:ph type="body" sz="quarter" idx="18"/>
          </p:nvPr>
        </p:nvSpPr>
        <p:spPr>
          <a:xfrm>
            <a:off x="2171700" y="1628776"/>
            <a:ext cx="8790444" cy="413669"/>
          </a:xfrm>
          <a:prstGeom prst="rect">
            <a:avLst/>
          </a:prstGeom>
        </p:spPr>
        <p:txBody>
          <a:bodyPr lIns="0" tIns="0" rIns="0" bIns="0"/>
          <a:lstStyle>
            <a:lvl1pPr marL="0" marR="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sz="1800" baseline="0">
                <a:solidFill>
                  <a:srgbClr val="332B60"/>
                </a:solidFill>
                <a:latin typeface="Verdana" charset="0"/>
              </a:defRPr>
            </a:lvl1pPr>
          </a:lstStyle>
          <a:p>
            <a:pPr lvl="0"/>
            <a:r>
              <a:rPr lang="et-EE" dirty="0"/>
              <a:t>Redigeeri juhtslaidi tekstilaade</a:t>
            </a:r>
          </a:p>
        </p:txBody>
      </p:sp>
    </p:spTree>
    <p:extLst>
      <p:ext uri="{BB962C8B-B14F-4D97-AF65-F5344CB8AC3E}">
        <p14:creationId xmlns:p14="http://schemas.microsoft.com/office/powerpoint/2010/main" val="410242169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2" orient="horz" pos="1026" userDrawn="1">
          <p15:clr>
            <a:srgbClr val="FBAE40"/>
          </p15:clr>
        </p15:guide>
        <p15:guide id="3" orient="horz" pos="399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lt">
    <p:spTree>
      <p:nvGrpSpPr>
        <p:cNvPr id="1" name=""/>
        <p:cNvGrpSpPr/>
        <p:nvPr/>
      </p:nvGrpSpPr>
      <p:grpSpPr>
        <a:xfrm>
          <a:off x="0" y="0"/>
          <a:ext cx="0" cy="0"/>
          <a:chOff x="0" y="0"/>
          <a:chExt cx="0" cy="0"/>
        </a:xfrm>
      </p:grpSpPr>
      <p:sp>
        <p:nvSpPr>
          <p:cNvPr id="11" name="Text Placeholder 9"/>
          <p:cNvSpPr>
            <a:spLocks noGrp="1"/>
          </p:cNvSpPr>
          <p:nvPr>
            <p:ph type="body" sz="quarter" idx="13" hasCustomPrompt="1"/>
          </p:nvPr>
        </p:nvSpPr>
        <p:spPr>
          <a:xfrm>
            <a:off x="479424" y="549275"/>
            <a:ext cx="10656887" cy="810887"/>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cap="all" baseline="0">
                <a:solidFill>
                  <a:srgbClr val="332B60"/>
                </a:solidFill>
                <a:latin typeface="Verdana" charset="0"/>
              </a:defRPr>
            </a:lvl1pPr>
          </a:lstStyle>
          <a:p>
            <a:pPr lvl="0"/>
            <a:r>
              <a:rPr lang="et-EE" dirty="0"/>
              <a:t>Redigeeri juhtslaidi</a:t>
            </a:r>
          </a:p>
          <a:p>
            <a:pPr lvl="0"/>
            <a:r>
              <a:rPr lang="et-EE" dirty="0"/>
              <a:t>Vajadusel kahel real</a:t>
            </a:r>
            <a:endParaRPr lang="en-US" dirty="0"/>
          </a:p>
        </p:txBody>
      </p:sp>
      <p:sp>
        <p:nvSpPr>
          <p:cNvPr id="12" name="Text Placeholder 11"/>
          <p:cNvSpPr>
            <a:spLocks noGrp="1"/>
          </p:cNvSpPr>
          <p:nvPr>
            <p:ph type="body" sz="quarter" idx="14"/>
          </p:nvPr>
        </p:nvSpPr>
        <p:spPr>
          <a:xfrm>
            <a:off x="2171700" y="1628776"/>
            <a:ext cx="8964612" cy="388032"/>
          </a:xfrm>
          <a:prstGeom prst="rect">
            <a:avLst/>
          </a:prstGeom>
        </p:spPr>
        <p:txBody>
          <a:bodyPr lIns="0" tIns="0" rIns="0" bIns="0"/>
          <a:lstStyle>
            <a:lvl1pPr marL="228600" marR="0" indent="-228600" algn="l" defTabSz="914400" rtl="0" eaLnBrk="1" fontAlgn="auto" latinLnBrk="0" hangingPunct="1">
              <a:lnSpc>
                <a:spcPct val="90000"/>
              </a:lnSpc>
              <a:spcBef>
                <a:spcPts val="1000"/>
              </a:spcBef>
              <a:spcAft>
                <a:spcPts val="0"/>
              </a:spcAft>
              <a:buClrTx/>
              <a:buSzTx/>
              <a:buFont typeface="Arial"/>
              <a:buNone/>
              <a:tabLst/>
              <a:defRPr sz="1800" baseline="0">
                <a:solidFill>
                  <a:srgbClr val="332B60"/>
                </a:solidFill>
                <a:latin typeface="Verdana" charset="0"/>
              </a:defRPr>
            </a:lvl1pPr>
          </a:lstStyle>
          <a:p>
            <a:pPr lvl="0"/>
            <a:r>
              <a:rPr lang="et-EE" dirty="0"/>
              <a:t>Redigeeri juhtslaidi tekstilaade</a:t>
            </a:r>
          </a:p>
        </p:txBody>
      </p:sp>
      <p:sp>
        <p:nvSpPr>
          <p:cNvPr id="3" name="Picture Placeholder 2"/>
          <p:cNvSpPr>
            <a:spLocks noGrp="1"/>
          </p:cNvSpPr>
          <p:nvPr>
            <p:ph type="pic" sz="quarter" idx="16"/>
          </p:nvPr>
        </p:nvSpPr>
        <p:spPr>
          <a:xfrm>
            <a:off x="2171700" y="2196270"/>
            <a:ext cx="8964613" cy="3572706"/>
          </a:xfrm>
          <a:prstGeom prst="rect">
            <a:avLst/>
          </a:prstGeom>
        </p:spPr>
        <p:txBody>
          <a:bodyPr/>
          <a:lstStyle>
            <a:lvl1pPr marL="228600" indent="-228600">
              <a:buClr>
                <a:schemeClr val="accent1"/>
              </a:buClr>
              <a:buFont typeface="Wingdings" panose="05000000000000000000" pitchFamily="2" charset="2"/>
              <a:buChar char="§"/>
              <a:defRPr sz="1800">
                <a:solidFill>
                  <a:srgbClr val="332B60"/>
                </a:solidFill>
                <a:latin typeface="+mn-lt"/>
              </a:defRPr>
            </a:lvl1pPr>
          </a:lstStyle>
          <a:p>
            <a:pPr lvl="0"/>
            <a:r>
              <a:rPr lang="et-EE" noProof="0" dirty="0"/>
              <a:t>Pildi lisamiseks klõpsake ikooni</a:t>
            </a:r>
            <a:endParaRPr lang="en-US" noProof="0" dirty="0"/>
          </a:p>
        </p:txBody>
      </p:sp>
      <p:sp>
        <p:nvSpPr>
          <p:cNvPr id="5" name="Text Placeholder 1"/>
          <p:cNvSpPr txBox="1">
            <a:spLocks/>
          </p:cNvSpPr>
          <p:nvPr userDrawn="1"/>
        </p:nvSpPr>
        <p:spPr>
          <a:xfrm>
            <a:off x="1836653" y="5972632"/>
            <a:ext cx="2761100" cy="175132"/>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kern="1200" cap="all" baseline="0">
                <a:solidFill>
                  <a:schemeClr val="accent2"/>
                </a:solidFill>
                <a:latin typeface="Verdana" charset="0"/>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t-EE" altLang="en-US" sz="1200" b="0" dirty="0"/>
              <a:t>TALLINNA TEHNIKAÜLIKOOL</a:t>
            </a:r>
            <a:endParaRPr lang="en-US" altLang="en-US" sz="1200" b="0" dirty="0"/>
          </a:p>
        </p:txBody>
      </p:sp>
      <p:cxnSp>
        <p:nvCxnSpPr>
          <p:cNvPr id="6" name="Straight Connector 5"/>
          <p:cNvCxnSpPr/>
          <p:nvPr userDrawn="1"/>
        </p:nvCxnSpPr>
        <p:spPr>
          <a:xfrm>
            <a:off x="1698624" y="5775158"/>
            <a:ext cx="0" cy="57008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559299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2" orient="horz" pos="3997" userDrawn="1">
          <p15:clr>
            <a:srgbClr val="FBAE40"/>
          </p15:clr>
        </p15:guide>
        <p15:guide id="3" orient="horz" pos="102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ja graafik 2">
    <p:spTree>
      <p:nvGrpSpPr>
        <p:cNvPr id="1" name=""/>
        <p:cNvGrpSpPr/>
        <p:nvPr/>
      </p:nvGrpSpPr>
      <p:grpSpPr>
        <a:xfrm>
          <a:off x="0" y="0"/>
          <a:ext cx="0" cy="0"/>
          <a:chOff x="0" y="0"/>
          <a:chExt cx="0" cy="0"/>
        </a:xfrm>
      </p:grpSpPr>
      <p:sp>
        <p:nvSpPr>
          <p:cNvPr id="10" name="Text Placeholder 9"/>
          <p:cNvSpPr>
            <a:spLocks noGrp="1"/>
          </p:cNvSpPr>
          <p:nvPr>
            <p:ph type="body" sz="quarter" idx="13" hasCustomPrompt="1"/>
          </p:nvPr>
        </p:nvSpPr>
        <p:spPr>
          <a:xfrm>
            <a:off x="479427" y="549275"/>
            <a:ext cx="6109380" cy="755228"/>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cap="all" baseline="0">
                <a:solidFill>
                  <a:srgbClr val="332B60"/>
                </a:solidFill>
                <a:latin typeface="Verdana" charset="0"/>
              </a:defRPr>
            </a:lvl1pPr>
          </a:lstStyle>
          <a:p>
            <a:pPr lvl="0"/>
            <a:r>
              <a:rPr lang="et-EE" dirty="0"/>
              <a:t>Redigeeri juhtslaidi</a:t>
            </a:r>
          </a:p>
          <a:p>
            <a:pPr lvl="0"/>
            <a:r>
              <a:rPr lang="et-EE" dirty="0"/>
              <a:t>Vajadusel kahel real</a:t>
            </a:r>
            <a:endParaRPr lang="en-US" dirty="0"/>
          </a:p>
        </p:txBody>
      </p:sp>
      <p:sp>
        <p:nvSpPr>
          <p:cNvPr id="12" name="Chart Placeholder 13"/>
          <p:cNvSpPr>
            <a:spLocks noGrp="1"/>
          </p:cNvSpPr>
          <p:nvPr>
            <p:ph type="chart" sz="quarter" idx="15"/>
          </p:nvPr>
        </p:nvSpPr>
        <p:spPr>
          <a:xfrm>
            <a:off x="6888163" y="549276"/>
            <a:ext cx="4248151" cy="5219700"/>
          </a:xfrm>
          <a:prstGeom prst="rect">
            <a:avLst/>
          </a:prstGeom>
        </p:spPr>
        <p:txBody>
          <a:bodyPr/>
          <a:lstStyle>
            <a:lvl1pPr marL="228600" indent="-228600">
              <a:buClr>
                <a:schemeClr val="accent1"/>
              </a:buClr>
              <a:buFont typeface="Wingdings" panose="05000000000000000000" pitchFamily="2" charset="2"/>
              <a:buChar char="§"/>
              <a:defRPr sz="1800">
                <a:solidFill>
                  <a:srgbClr val="332B60"/>
                </a:solidFill>
                <a:latin typeface="+mn-lt"/>
              </a:defRPr>
            </a:lvl1pPr>
          </a:lstStyle>
          <a:p>
            <a:pPr lvl="0"/>
            <a:r>
              <a:rPr lang="et-EE" noProof="0" dirty="0"/>
              <a:t>Diagrammi lisamiseks klõpsake ikooni</a:t>
            </a:r>
            <a:endParaRPr lang="en-US" noProof="0" dirty="0"/>
          </a:p>
        </p:txBody>
      </p:sp>
      <p:sp>
        <p:nvSpPr>
          <p:cNvPr id="17" name="Text Placeholder 11"/>
          <p:cNvSpPr>
            <a:spLocks noGrp="1"/>
          </p:cNvSpPr>
          <p:nvPr>
            <p:ph type="body" sz="quarter" idx="16" hasCustomPrompt="1"/>
          </p:nvPr>
        </p:nvSpPr>
        <p:spPr>
          <a:xfrm>
            <a:off x="2171700" y="1628776"/>
            <a:ext cx="4351731" cy="4140199"/>
          </a:xfrm>
          <a:prstGeom prst="rect">
            <a:avLst/>
          </a:prstGeom>
        </p:spPr>
        <p:txBody>
          <a:bodyPr lIns="0" tIns="0" rIns="0" bIns="0"/>
          <a:lstStyle>
            <a:lvl1pPr marL="285750" marR="0" indent="-285750" algn="l" defTabSz="914400" rtl="0" eaLnBrk="1" fontAlgn="auto" latinLnBrk="0" hangingPunct="1">
              <a:lnSpc>
                <a:spcPct val="90000"/>
              </a:lnSpc>
              <a:spcBef>
                <a:spcPts val="1000"/>
              </a:spcBef>
              <a:spcAft>
                <a:spcPts val="0"/>
              </a:spcAft>
              <a:buClr>
                <a:srgbClr val="E4067E"/>
              </a:buClr>
              <a:buSzTx/>
              <a:buFont typeface="Wingdings" panose="05000000000000000000" pitchFamily="2" charset="2"/>
              <a:buChar char="§"/>
              <a:tabLst/>
              <a:defRPr sz="1800" baseline="0">
                <a:solidFill>
                  <a:srgbClr val="332B60"/>
                </a:solidFill>
                <a:latin typeface="Verdana" charset="0"/>
              </a:defRPr>
            </a:lvl1pPr>
            <a:lvl2pPr marL="685800" indent="-228600">
              <a:buClr>
                <a:srgbClr val="E4067E"/>
              </a:buClr>
              <a:buFont typeface="Wingdings" panose="05000000000000000000" pitchFamily="2" charset="2"/>
              <a:buChar char="§"/>
              <a:defRPr sz="1800">
                <a:solidFill>
                  <a:srgbClr val="332B60"/>
                </a:solidFill>
              </a:defRPr>
            </a:lvl2pPr>
            <a:lvl3pPr marL="1143000" indent="-228600">
              <a:buClr>
                <a:srgbClr val="E4067E"/>
              </a:buClr>
              <a:buFont typeface="Wingdings" panose="05000000000000000000" pitchFamily="2" charset="2"/>
              <a:buChar char="§"/>
              <a:defRPr sz="1800">
                <a:solidFill>
                  <a:srgbClr val="332B60"/>
                </a:solidFill>
              </a:defRPr>
            </a:lvl3pPr>
            <a:lvl4pPr marL="1600200" marR="0"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4pPr>
            <a:lvl5pPr marL="2057400" marR="0"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5pPr>
            <a:lvl6pPr marL="2514600" marR="0"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6pPr>
            <a:lvl7pPr marL="2971800" marR="0"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7pPr>
          </a:lstStyle>
          <a:p>
            <a:pPr lvl="0"/>
            <a:r>
              <a:rPr lang="et-EE" dirty="0"/>
              <a:t>Redigeeri juhtslaidi tekstilaade</a:t>
            </a:r>
          </a:p>
          <a:p>
            <a:pPr lvl="1"/>
            <a:r>
              <a:rPr lang="et-EE" dirty="0"/>
              <a:t>Redigeeri teksti</a:t>
            </a:r>
          </a:p>
          <a:p>
            <a:pPr lvl="2"/>
            <a:r>
              <a:rPr lang="et-EE" dirty="0"/>
              <a:t>Redigeeri teksti</a:t>
            </a:r>
          </a:p>
          <a:p>
            <a:pPr marL="1600200" marR="0" lvl="3"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a:pPr>
            <a:r>
              <a:rPr lang="et-EE" dirty="0"/>
              <a:t>Redigeeri teksti</a:t>
            </a:r>
          </a:p>
          <a:p>
            <a:pPr marL="2057400" marR="0" lvl="4"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a:pPr>
            <a:r>
              <a:rPr lang="et-EE" dirty="0"/>
              <a:t>Redigeeri teksti</a:t>
            </a:r>
          </a:p>
          <a:p>
            <a:pPr marL="2514600" marR="0" lvl="5"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a:pPr>
            <a:r>
              <a:rPr lang="et-EE" dirty="0"/>
              <a:t>Redigeeri teksti</a:t>
            </a:r>
          </a:p>
          <a:p>
            <a:pPr marL="2971800" marR="0" lvl="6"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a:pPr>
            <a:r>
              <a:rPr lang="et-EE" dirty="0"/>
              <a:t>Redigeeri teksti </a:t>
            </a:r>
          </a:p>
        </p:txBody>
      </p:sp>
    </p:spTree>
    <p:extLst>
      <p:ext uri="{BB962C8B-B14F-4D97-AF65-F5344CB8AC3E}">
        <p14:creationId xmlns:p14="http://schemas.microsoft.com/office/powerpoint/2010/main" val="109722281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433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 ja pilt">
    <p:spTree>
      <p:nvGrpSpPr>
        <p:cNvPr id="1" name=""/>
        <p:cNvGrpSpPr/>
        <p:nvPr/>
      </p:nvGrpSpPr>
      <p:grpSpPr>
        <a:xfrm>
          <a:off x="0" y="0"/>
          <a:ext cx="0" cy="0"/>
          <a:chOff x="0" y="0"/>
          <a:chExt cx="0" cy="0"/>
        </a:xfrm>
      </p:grpSpPr>
      <p:sp>
        <p:nvSpPr>
          <p:cNvPr id="12" name="Text Placeholder 9"/>
          <p:cNvSpPr>
            <a:spLocks noGrp="1"/>
          </p:cNvSpPr>
          <p:nvPr>
            <p:ph type="body" sz="quarter" idx="13" hasCustomPrompt="1"/>
          </p:nvPr>
        </p:nvSpPr>
        <p:spPr>
          <a:xfrm>
            <a:off x="479425" y="549275"/>
            <a:ext cx="6044006" cy="755228"/>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cap="all" baseline="0">
                <a:solidFill>
                  <a:srgbClr val="332B60"/>
                </a:solidFill>
                <a:latin typeface="Verdana" charset="0"/>
              </a:defRPr>
            </a:lvl1pPr>
            <a:lvl2pPr>
              <a:defRPr sz="2200" b="1" i="0"/>
            </a:lvl2pPr>
          </a:lstStyle>
          <a:p>
            <a:pPr lvl="0"/>
            <a:r>
              <a:rPr lang="et-EE" dirty="0"/>
              <a:t>Redigeeri juhtslaidi</a:t>
            </a:r>
          </a:p>
          <a:p>
            <a:pPr lvl="0"/>
            <a:r>
              <a:rPr lang="et-EE" dirty="0"/>
              <a:t>Vajadusel kahel real</a:t>
            </a:r>
            <a:endParaRPr lang="en-US" dirty="0"/>
          </a:p>
        </p:txBody>
      </p:sp>
      <p:sp>
        <p:nvSpPr>
          <p:cNvPr id="20" name="Picture Placeholder 19"/>
          <p:cNvSpPr>
            <a:spLocks noGrp="1"/>
          </p:cNvSpPr>
          <p:nvPr>
            <p:ph type="pic" sz="quarter" idx="17"/>
          </p:nvPr>
        </p:nvSpPr>
        <p:spPr>
          <a:xfrm>
            <a:off x="6888163" y="549276"/>
            <a:ext cx="4248151" cy="5219700"/>
          </a:xfrm>
          <a:prstGeom prst="rect">
            <a:avLst/>
          </a:prstGeom>
        </p:spPr>
        <p:txBody>
          <a:bodyPr/>
          <a:lstStyle>
            <a:lvl1pPr marL="228600" indent="-228600">
              <a:buClr>
                <a:schemeClr val="accent1"/>
              </a:buClr>
              <a:buFont typeface="Wingdings" panose="05000000000000000000" pitchFamily="2" charset="2"/>
              <a:buChar char="§"/>
              <a:defRPr sz="1800">
                <a:solidFill>
                  <a:srgbClr val="332B60"/>
                </a:solidFill>
              </a:defRPr>
            </a:lvl1pPr>
          </a:lstStyle>
          <a:p>
            <a:pPr lvl="0"/>
            <a:r>
              <a:rPr lang="et-EE" noProof="0" dirty="0"/>
              <a:t>Pildi lisamiseks klõpsake ikooni</a:t>
            </a:r>
            <a:endParaRPr lang="en-US" noProof="0" dirty="0"/>
          </a:p>
        </p:txBody>
      </p:sp>
      <p:sp>
        <p:nvSpPr>
          <p:cNvPr id="8" name="Text Placeholder 11"/>
          <p:cNvSpPr>
            <a:spLocks noGrp="1"/>
          </p:cNvSpPr>
          <p:nvPr>
            <p:ph type="body" sz="quarter" idx="16" hasCustomPrompt="1"/>
          </p:nvPr>
        </p:nvSpPr>
        <p:spPr>
          <a:xfrm>
            <a:off x="2171700" y="1628776"/>
            <a:ext cx="4351731" cy="4140199"/>
          </a:xfrm>
          <a:prstGeom prst="rect">
            <a:avLst/>
          </a:prstGeom>
        </p:spPr>
        <p:txBody>
          <a:bodyPr lIns="0" tIns="0" rIns="0" bIns="0"/>
          <a:lstStyle>
            <a:lvl1pPr marL="285750" marR="0" indent="-285750" algn="l" defTabSz="914400" rtl="0" eaLnBrk="1" fontAlgn="auto" latinLnBrk="0" hangingPunct="1">
              <a:lnSpc>
                <a:spcPct val="90000"/>
              </a:lnSpc>
              <a:spcBef>
                <a:spcPts val="1000"/>
              </a:spcBef>
              <a:spcAft>
                <a:spcPts val="0"/>
              </a:spcAft>
              <a:buClr>
                <a:srgbClr val="E4067E"/>
              </a:buClr>
              <a:buSzTx/>
              <a:buFont typeface="Wingdings" panose="05000000000000000000" pitchFamily="2" charset="2"/>
              <a:buChar char="§"/>
              <a:tabLst/>
              <a:defRPr sz="1800" baseline="0">
                <a:solidFill>
                  <a:srgbClr val="332B60"/>
                </a:solidFill>
                <a:latin typeface="Verdana" charset="0"/>
              </a:defRPr>
            </a:lvl1pPr>
            <a:lvl2pPr marL="685800" indent="-228600">
              <a:buClr>
                <a:srgbClr val="E4067E"/>
              </a:buClr>
              <a:buFont typeface="Wingdings" panose="05000000000000000000" pitchFamily="2" charset="2"/>
              <a:buChar char="§"/>
              <a:defRPr sz="1800">
                <a:solidFill>
                  <a:srgbClr val="332B60"/>
                </a:solidFill>
              </a:defRPr>
            </a:lvl2pPr>
            <a:lvl3pPr marL="1143000" indent="-228600">
              <a:buClr>
                <a:srgbClr val="E4067E"/>
              </a:buClr>
              <a:buFont typeface="Wingdings" panose="05000000000000000000" pitchFamily="2" charset="2"/>
              <a:buChar char="§"/>
              <a:defRPr sz="1800">
                <a:solidFill>
                  <a:srgbClr val="332B60"/>
                </a:solidFill>
              </a:defRPr>
            </a:lvl3pPr>
            <a:lvl4pPr marL="1600200" marR="0"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4pPr>
            <a:lvl5pPr marL="2057400" marR="0"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5pPr>
            <a:lvl6pPr marL="2514600" marR="0"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6pPr>
            <a:lvl7pPr marL="2971800" marR="0"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sz="1800">
                <a:solidFill>
                  <a:srgbClr val="332B60"/>
                </a:solidFill>
              </a:defRPr>
            </a:lvl7pPr>
          </a:lstStyle>
          <a:p>
            <a:pPr lvl="0"/>
            <a:r>
              <a:rPr lang="et-EE" dirty="0"/>
              <a:t>Redigeeri juhtslaidi tekstilaade</a:t>
            </a:r>
          </a:p>
          <a:p>
            <a:pPr lvl="1"/>
            <a:r>
              <a:rPr lang="et-EE" dirty="0"/>
              <a:t>Redigeeri teksti</a:t>
            </a:r>
          </a:p>
          <a:p>
            <a:pPr lvl="2"/>
            <a:r>
              <a:rPr lang="et-EE" dirty="0"/>
              <a:t>Redigeeri teksti</a:t>
            </a:r>
          </a:p>
          <a:p>
            <a:pPr marL="1600200" marR="0" lvl="3"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a:pPr>
            <a:r>
              <a:rPr lang="et-EE" dirty="0"/>
              <a:t>Redigeeri teksti</a:t>
            </a:r>
          </a:p>
          <a:p>
            <a:pPr marL="2057400" marR="0" lvl="4"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a:pPr>
            <a:r>
              <a:rPr lang="et-EE" dirty="0"/>
              <a:t>Redigeeri teksti</a:t>
            </a:r>
          </a:p>
          <a:p>
            <a:pPr marL="2514600" marR="0" lvl="5"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a:pPr>
            <a:r>
              <a:rPr lang="et-EE" dirty="0"/>
              <a:t>Redigeeri teksti</a:t>
            </a:r>
          </a:p>
          <a:p>
            <a:pPr marL="2971800" marR="0" lvl="6" indent="-285750" algn="l" defTabSz="914400" rtl="0" eaLnBrk="1" fontAlgn="base" latinLnBrk="0" hangingPunct="1">
              <a:lnSpc>
                <a:spcPct val="90000"/>
              </a:lnSpc>
              <a:spcBef>
                <a:spcPts val="500"/>
              </a:spcBef>
              <a:spcAft>
                <a:spcPct val="0"/>
              </a:spcAft>
              <a:buClr>
                <a:srgbClr val="E4067E"/>
              </a:buClr>
              <a:buSzTx/>
              <a:buFont typeface="Wingdings" panose="05000000000000000000" pitchFamily="2" charset="2"/>
              <a:buChar char="§"/>
              <a:tabLst/>
              <a:defRPr/>
            </a:pPr>
            <a:r>
              <a:rPr lang="et-EE" dirty="0"/>
              <a:t>Redigeeri teksti </a:t>
            </a:r>
          </a:p>
        </p:txBody>
      </p:sp>
    </p:spTree>
    <p:extLst>
      <p:ext uri="{BB962C8B-B14F-4D97-AF65-F5344CB8AC3E}">
        <p14:creationId xmlns:p14="http://schemas.microsoft.com/office/powerpoint/2010/main" val="23950107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pos="433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graafikut">
    <p:spTree>
      <p:nvGrpSpPr>
        <p:cNvPr id="1" name=""/>
        <p:cNvGrpSpPr/>
        <p:nvPr/>
      </p:nvGrpSpPr>
      <p:grpSpPr>
        <a:xfrm>
          <a:off x="0" y="0"/>
          <a:ext cx="0" cy="0"/>
          <a:chOff x="0" y="0"/>
          <a:chExt cx="0" cy="0"/>
        </a:xfrm>
      </p:grpSpPr>
      <p:sp>
        <p:nvSpPr>
          <p:cNvPr id="14" name="Text Placeholder 11"/>
          <p:cNvSpPr>
            <a:spLocks noGrp="1"/>
          </p:cNvSpPr>
          <p:nvPr>
            <p:ph type="body" sz="quarter" idx="17" hasCustomPrompt="1"/>
          </p:nvPr>
        </p:nvSpPr>
        <p:spPr>
          <a:xfrm>
            <a:off x="2171700" y="5204389"/>
            <a:ext cx="4351731" cy="570769"/>
          </a:xfrm>
          <a:prstGeom prst="rect">
            <a:avLst/>
          </a:prstGeom>
        </p:spPr>
        <p:txBody>
          <a:bodyPr lIns="0" tIns="0" rIns="0" bIns="0"/>
          <a:lstStyle>
            <a:lvl1pPr marL="228600" marR="0" indent="-228600" algn="l" defTabSz="914400" rtl="0" eaLnBrk="1" fontAlgn="auto" latinLnBrk="0" hangingPunct="1">
              <a:lnSpc>
                <a:spcPct val="90000"/>
              </a:lnSpc>
              <a:spcBef>
                <a:spcPts val="1000"/>
              </a:spcBef>
              <a:spcAft>
                <a:spcPts val="0"/>
              </a:spcAft>
              <a:buClrTx/>
              <a:buSzTx/>
              <a:buFont typeface="Arial"/>
              <a:buNone/>
              <a:tabLst/>
              <a:defRPr sz="1800" baseline="0">
                <a:solidFill>
                  <a:srgbClr val="332B60"/>
                </a:solidFill>
                <a:latin typeface="Verdana" charset="0"/>
              </a:defRPr>
            </a:lvl1pPr>
          </a:lstStyle>
          <a:p>
            <a:pPr lvl="0"/>
            <a:r>
              <a:rPr lang="et-EE" dirty="0"/>
              <a:t>Redigeeri juhtslaidi tekstilaade</a:t>
            </a:r>
          </a:p>
        </p:txBody>
      </p:sp>
      <p:sp>
        <p:nvSpPr>
          <p:cNvPr id="8" name="Text Placeholder 9"/>
          <p:cNvSpPr>
            <a:spLocks noGrp="1"/>
          </p:cNvSpPr>
          <p:nvPr>
            <p:ph type="body" sz="quarter" idx="13" hasCustomPrompt="1"/>
          </p:nvPr>
        </p:nvSpPr>
        <p:spPr>
          <a:xfrm>
            <a:off x="479425" y="558471"/>
            <a:ext cx="10656888" cy="755228"/>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cap="all" baseline="0">
                <a:solidFill>
                  <a:srgbClr val="332B60"/>
                </a:solidFill>
                <a:latin typeface="Verdana" charset="0"/>
              </a:defRPr>
            </a:lvl1pPr>
          </a:lstStyle>
          <a:p>
            <a:pPr lvl="0"/>
            <a:r>
              <a:rPr lang="et-EE" dirty="0"/>
              <a:t>Redigeeri juhtslaidi</a:t>
            </a:r>
          </a:p>
          <a:p>
            <a:pPr lvl="0"/>
            <a:r>
              <a:rPr lang="et-EE" dirty="0"/>
              <a:t>Vajadusel kahel real</a:t>
            </a:r>
            <a:endParaRPr lang="en-US" dirty="0"/>
          </a:p>
        </p:txBody>
      </p:sp>
      <p:sp>
        <p:nvSpPr>
          <p:cNvPr id="20" name="Text Placeholder 11"/>
          <p:cNvSpPr>
            <a:spLocks noGrp="1"/>
          </p:cNvSpPr>
          <p:nvPr>
            <p:ph type="body" sz="quarter" idx="21"/>
          </p:nvPr>
        </p:nvSpPr>
        <p:spPr>
          <a:xfrm>
            <a:off x="6888164" y="5204389"/>
            <a:ext cx="4248542" cy="570769"/>
          </a:xfrm>
          <a:prstGeom prst="rect">
            <a:avLst/>
          </a:prstGeom>
        </p:spPr>
        <p:txBody>
          <a:bodyPr lIns="0" tIns="0" rIns="0" bIns="0"/>
          <a:lstStyle>
            <a:lvl1pPr marL="228600" marR="0" indent="-228600" algn="l" defTabSz="914400" rtl="0" eaLnBrk="1" fontAlgn="auto" latinLnBrk="0" hangingPunct="1">
              <a:lnSpc>
                <a:spcPct val="90000"/>
              </a:lnSpc>
              <a:spcBef>
                <a:spcPts val="1000"/>
              </a:spcBef>
              <a:spcAft>
                <a:spcPts val="0"/>
              </a:spcAft>
              <a:buClrTx/>
              <a:buSzTx/>
              <a:buFont typeface="Arial"/>
              <a:buNone/>
              <a:tabLst/>
              <a:defRPr sz="1800" baseline="0">
                <a:solidFill>
                  <a:srgbClr val="332B60"/>
                </a:solidFill>
                <a:latin typeface="Verdana" charset="0"/>
              </a:defRPr>
            </a:lvl1pPr>
          </a:lstStyle>
          <a:p>
            <a:pPr lvl="0"/>
            <a:r>
              <a:rPr lang="et-EE" dirty="0"/>
              <a:t>Redigeeri juhtslaidi tekstilaade</a:t>
            </a:r>
          </a:p>
        </p:txBody>
      </p:sp>
      <p:sp>
        <p:nvSpPr>
          <p:cNvPr id="3" name="Chart Placeholder 2"/>
          <p:cNvSpPr>
            <a:spLocks noGrp="1"/>
          </p:cNvSpPr>
          <p:nvPr>
            <p:ph type="chart" sz="quarter" idx="22"/>
          </p:nvPr>
        </p:nvSpPr>
        <p:spPr>
          <a:xfrm>
            <a:off x="2171701" y="1628776"/>
            <a:ext cx="4351338" cy="3336330"/>
          </a:xfrm>
          <a:prstGeom prst="rect">
            <a:avLst/>
          </a:prstGeom>
        </p:spPr>
        <p:txBody>
          <a:bodyPr/>
          <a:lstStyle>
            <a:lvl1pPr marL="228600" indent="-228600">
              <a:buClr>
                <a:schemeClr val="accent1"/>
              </a:buClr>
              <a:buFont typeface="Wingdings" panose="05000000000000000000" pitchFamily="2" charset="2"/>
              <a:buChar char="§"/>
              <a:defRPr sz="1800">
                <a:solidFill>
                  <a:srgbClr val="332B60"/>
                </a:solidFill>
              </a:defRPr>
            </a:lvl1pPr>
          </a:lstStyle>
          <a:p>
            <a:pPr lvl="0"/>
            <a:r>
              <a:rPr lang="et-EE" noProof="0" dirty="0"/>
              <a:t>Diagrammi lisamiseks klõpsake ikooni</a:t>
            </a:r>
            <a:endParaRPr lang="en-US" noProof="0" dirty="0"/>
          </a:p>
        </p:txBody>
      </p:sp>
      <p:sp>
        <p:nvSpPr>
          <p:cNvPr id="5" name="Chart Placeholder 4"/>
          <p:cNvSpPr>
            <a:spLocks noGrp="1"/>
          </p:cNvSpPr>
          <p:nvPr>
            <p:ph type="chart" sz="quarter" idx="23" hasCustomPrompt="1"/>
          </p:nvPr>
        </p:nvSpPr>
        <p:spPr>
          <a:xfrm>
            <a:off x="6888163" y="1628775"/>
            <a:ext cx="4248150" cy="3336331"/>
          </a:xfrm>
          <a:prstGeom prst="rect">
            <a:avLst/>
          </a:prstGeom>
        </p:spPr>
        <p:txBody>
          <a:bodyPr/>
          <a:lstStyle>
            <a:lvl1pPr marL="228600" indent="-228600">
              <a:buClr>
                <a:schemeClr val="accent1"/>
              </a:buClr>
              <a:buFont typeface="Wingdings" panose="05000000000000000000" pitchFamily="2" charset="2"/>
              <a:buChar char="§"/>
              <a:defRPr sz="1800">
                <a:solidFill>
                  <a:srgbClr val="332B60"/>
                </a:solidFill>
              </a:defRPr>
            </a:lvl1pPr>
          </a:lstStyle>
          <a:p>
            <a:pPr lvl="0"/>
            <a:r>
              <a:rPr lang="et-EE" noProof="0" dirty="0"/>
              <a:t>Diagrammi lisamiseks klõpsake ikooni</a:t>
            </a:r>
            <a:endParaRPr lang="en-US" noProof="0" dirty="0"/>
          </a:p>
        </p:txBody>
      </p:sp>
    </p:spTree>
    <p:extLst>
      <p:ext uri="{BB962C8B-B14F-4D97-AF65-F5344CB8AC3E}">
        <p14:creationId xmlns:p14="http://schemas.microsoft.com/office/powerpoint/2010/main" val="314055770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olm pilti">
    <p:spTree>
      <p:nvGrpSpPr>
        <p:cNvPr id="1" name=""/>
        <p:cNvGrpSpPr/>
        <p:nvPr/>
      </p:nvGrpSpPr>
      <p:grpSpPr>
        <a:xfrm>
          <a:off x="0" y="0"/>
          <a:ext cx="0" cy="0"/>
          <a:chOff x="0" y="0"/>
          <a:chExt cx="0" cy="0"/>
        </a:xfrm>
      </p:grpSpPr>
      <p:sp>
        <p:nvSpPr>
          <p:cNvPr id="7" name="Picture Placeholder 19"/>
          <p:cNvSpPr>
            <a:spLocks noGrp="1"/>
          </p:cNvSpPr>
          <p:nvPr>
            <p:ph type="pic" sz="quarter" idx="17"/>
          </p:nvPr>
        </p:nvSpPr>
        <p:spPr>
          <a:xfrm>
            <a:off x="2171700" y="549276"/>
            <a:ext cx="5109317" cy="5219700"/>
          </a:xfrm>
          <a:prstGeom prst="rect">
            <a:avLst/>
          </a:prstGeom>
        </p:spPr>
        <p:txBody>
          <a:bodyPr/>
          <a:lstStyle>
            <a:lvl1pPr marL="228600" indent="-228600">
              <a:buClr>
                <a:schemeClr val="accent1"/>
              </a:buClr>
              <a:buFont typeface="Wingdings" panose="05000000000000000000" pitchFamily="2" charset="2"/>
              <a:buChar char="§"/>
              <a:defRPr sz="1800">
                <a:solidFill>
                  <a:srgbClr val="332B60"/>
                </a:solidFill>
              </a:defRPr>
            </a:lvl1pPr>
          </a:lstStyle>
          <a:p>
            <a:pPr lvl="0"/>
            <a:r>
              <a:rPr lang="et-EE" noProof="0" dirty="0"/>
              <a:t>Pildi lisamiseks klõpsake ikooni</a:t>
            </a:r>
            <a:endParaRPr lang="en-US" noProof="0" dirty="0"/>
          </a:p>
        </p:txBody>
      </p:sp>
      <p:sp>
        <p:nvSpPr>
          <p:cNvPr id="10" name="Picture Placeholder 19"/>
          <p:cNvSpPr>
            <a:spLocks noGrp="1"/>
          </p:cNvSpPr>
          <p:nvPr>
            <p:ph type="pic" sz="quarter" idx="19"/>
          </p:nvPr>
        </p:nvSpPr>
        <p:spPr>
          <a:xfrm>
            <a:off x="7511753" y="3459344"/>
            <a:ext cx="3624561" cy="2309631"/>
          </a:xfrm>
          <a:prstGeom prst="rect">
            <a:avLst/>
          </a:prstGeom>
        </p:spPr>
        <p:txBody>
          <a:bodyPr/>
          <a:lstStyle>
            <a:lvl1pPr marL="228600" indent="-228600">
              <a:buClr>
                <a:schemeClr val="accent1"/>
              </a:buClr>
              <a:buFont typeface="Wingdings" panose="05000000000000000000" pitchFamily="2" charset="2"/>
              <a:buChar char="§"/>
              <a:defRPr sz="1800">
                <a:solidFill>
                  <a:srgbClr val="332B60"/>
                </a:solidFill>
              </a:defRPr>
            </a:lvl1pPr>
          </a:lstStyle>
          <a:p>
            <a:pPr lvl="0"/>
            <a:r>
              <a:rPr lang="et-EE" noProof="0" dirty="0"/>
              <a:t>Pildi lisamiseks klõpsake ikooni</a:t>
            </a:r>
            <a:endParaRPr lang="en-US" noProof="0" dirty="0"/>
          </a:p>
        </p:txBody>
      </p:sp>
      <p:sp>
        <p:nvSpPr>
          <p:cNvPr id="11" name="Picture Placeholder 19"/>
          <p:cNvSpPr>
            <a:spLocks noGrp="1"/>
          </p:cNvSpPr>
          <p:nvPr>
            <p:ph type="pic" sz="quarter" idx="20"/>
          </p:nvPr>
        </p:nvSpPr>
        <p:spPr>
          <a:xfrm>
            <a:off x="7511753" y="549275"/>
            <a:ext cx="3624561" cy="2709564"/>
          </a:xfrm>
          <a:prstGeom prst="rect">
            <a:avLst/>
          </a:prstGeom>
        </p:spPr>
        <p:txBody>
          <a:bodyPr/>
          <a:lstStyle>
            <a:lvl1pPr marL="228600" indent="-228600">
              <a:buClr>
                <a:schemeClr val="accent1"/>
              </a:buClr>
              <a:buFont typeface="Wingdings" panose="05000000000000000000" pitchFamily="2" charset="2"/>
              <a:buChar char="§"/>
              <a:defRPr sz="1800">
                <a:solidFill>
                  <a:srgbClr val="332B60"/>
                </a:solidFill>
              </a:defRPr>
            </a:lvl1pPr>
          </a:lstStyle>
          <a:p>
            <a:pPr lvl="0"/>
            <a:r>
              <a:rPr lang="et-EE" noProof="0" dirty="0"/>
              <a:t>Pildi lisamiseks klõpsake ikooni</a:t>
            </a:r>
            <a:endParaRPr lang="en-US" noProof="0" dirty="0"/>
          </a:p>
        </p:txBody>
      </p:sp>
      <p:sp>
        <p:nvSpPr>
          <p:cNvPr id="5" name="Text Placeholder 1"/>
          <p:cNvSpPr txBox="1">
            <a:spLocks/>
          </p:cNvSpPr>
          <p:nvPr userDrawn="1"/>
        </p:nvSpPr>
        <p:spPr>
          <a:xfrm>
            <a:off x="1836653" y="5972632"/>
            <a:ext cx="2761100" cy="175132"/>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kern="1200" cap="all" baseline="0">
                <a:solidFill>
                  <a:schemeClr val="accent2"/>
                </a:solidFill>
                <a:latin typeface="Verdana" charset="0"/>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t-EE" altLang="en-US" sz="1200" b="0" dirty="0"/>
              <a:t>TALLINNA TEHNIKAÜLIKOOL</a:t>
            </a:r>
            <a:endParaRPr lang="en-US" altLang="en-US" sz="1200" b="0" dirty="0"/>
          </a:p>
        </p:txBody>
      </p:sp>
      <p:cxnSp>
        <p:nvCxnSpPr>
          <p:cNvPr id="6" name="Straight Connector 8"/>
          <p:cNvCxnSpPr/>
          <p:nvPr userDrawn="1"/>
        </p:nvCxnSpPr>
        <p:spPr>
          <a:xfrm>
            <a:off x="1698624" y="5775158"/>
            <a:ext cx="0" cy="57008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47872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el">
    <p:spTree>
      <p:nvGrpSpPr>
        <p:cNvPr id="1" name=""/>
        <p:cNvGrpSpPr/>
        <p:nvPr/>
      </p:nvGrpSpPr>
      <p:grpSpPr>
        <a:xfrm>
          <a:off x="0" y="0"/>
          <a:ext cx="0" cy="0"/>
          <a:chOff x="0" y="0"/>
          <a:chExt cx="0" cy="0"/>
        </a:xfrm>
      </p:grpSpPr>
      <p:sp>
        <p:nvSpPr>
          <p:cNvPr id="8" name="Text Placeholder 9"/>
          <p:cNvSpPr>
            <a:spLocks noGrp="1"/>
          </p:cNvSpPr>
          <p:nvPr>
            <p:ph type="body" sz="quarter" idx="13" hasCustomPrompt="1"/>
          </p:nvPr>
        </p:nvSpPr>
        <p:spPr>
          <a:xfrm>
            <a:off x="479425" y="551545"/>
            <a:ext cx="10656888" cy="836666"/>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Tx/>
              <a:buSzTx/>
              <a:buFont typeface="Arial"/>
              <a:buNone/>
              <a:tabLst/>
              <a:defRPr sz="2200" b="1" i="0" cap="all" baseline="0">
                <a:solidFill>
                  <a:srgbClr val="332B60"/>
                </a:solidFill>
                <a:latin typeface="Verdana" charset="0"/>
              </a:defRPr>
            </a:lvl1pPr>
            <a:lvl2pPr>
              <a:defRPr sz="2500" b="1" i="0"/>
            </a:lvl2pPr>
          </a:lstStyle>
          <a:p>
            <a:pPr lvl="0"/>
            <a:r>
              <a:rPr lang="et-EE" dirty="0"/>
              <a:t>Redigeeri juhtslaidi</a:t>
            </a:r>
          </a:p>
          <a:p>
            <a:pPr lvl="0"/>
            <a:r>
              <a:rPr lang="et-EE" dirty="0"/>
              <a:t>Vajadusel kahel real</a:t>
            </a:r>
            <a:endParaRPr lang="en-US" dirty="0"/>
          </a:p>
        </p:txBody>
      </p:sp>
      <p:sp>
        <p:nvSpPr>
          <p:cNvPr id="7" name="Table Placeholder 6"/>
          <p:cNvSpPr>
            <a:spLocks noGrp="1"/>
          </p:cNvSpPr>
          <p:nvPr>
            <p:ph type="tbl" sz="quarter" idx="23"/>
          </p:nvPr>
        </p:nvSpPr>
        <p:spPr>
          <a:xfrm>
            <a:off x="2171700" y="1628776"/>
            <a:ext cx="8964613" cy="4140200"/>
          </a:xfrm>
          <a:prstGeom prst="rect">
            <a:avLst/>
          </a:prstGeom>
        </p:spPr>
        <p:txBody>
          <a:bodyPr/>
          <a:lstStyle>
            <a:lvl1pPr>
              <a:defRPr sz="1800" baseline="0">
                <a:solidFill>
                  <a:schemeClr val="bg1"/>
                </a:solidFill>
                <a:latin typeface="Verdana" charset="0"/>
              </a:defRPr>
            </a:lvl1pPr>
          </a:lstStyle>
          <a:p>
            <a:pPr lvl="0"/>
            <a:r>
              <a:rPr lang="et-EE" noProof="0" dirty="0"/>
              <a:t>Tabeli lisamiseks klõpsake ikooni</a:t>
            </a:r>
            <a:endParaRPr lang="en-US" noProof="0" dirty="0"/>
          </a:p>
        </p:txBody>
      </p:sp>
    </p:spTree>
    <p:extLst>
      <p:ext uri="{BB962C8B-B14F-4D97-AF65-F5344CB8AC3E}">
        <p14:creationId xmlns:p14="http://schemas.microsoft.com/office/powerpoint/2010/main" val="14996633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lt 3"/>
          <p:cNvPicPr>
            <a:picLocks noChangeAspect="1"/>
          </p:cNvPicPr>
          <p:nvPr userDrawn="1"/>
        </p:nvPicPr>
        <p:blipFill rotWithShape="1">
          <a:blip r:embed="rId15">
            <a:extLst>
              <a:ext uri="{28A0092B-C50C-407E-A947-70E740481C1C}">
                <a14:useLocalDpi xmlns:a14="http://schemas.microsoft.com/office/drawing/2010/main" val="0"/>
              </a:ext>
            </a:extLst>
          </a:blip>
          <a:srcRect l="11835" t="19052" r="15651" b="26172"/>
          <a:stretch/>
        </p:blipFill>
        <p:spPr>
          <a:xfrm>
            <a:off x="462334" y="5732251"/>
            <a:ext cx="1085205" cy="648000"/>
          </a:xfrm>
          <a:prstGeom prst="rect">
            <a:avLst/>
          </a:prstGeom>
        </p:spPr>
      </p:pic>
      <p:sp>
        <p:nvSpPr>
          <p:cNvPr id="3" name="Title Placeholder 2">
            <a:extLst>
              <a:ext uri="{FF2B5EF4-FFF2-40B4-BE49-F238E27FC236}">
                <a16:creationId xmlns:a16="http://schemas.microsoft.com/office/drawing/2014/main" xmlns="" id="{5E0AB993-4BFC-4F9E-97E1-F2FF3173D0DF}"/>
              </a:ext>
            </a:extLst>
          </p:cNvPr>
          <p:cNvSpPr>
            <a:spLocks noGrp="1"/>
          </p:cNvSpPr>
          <p:nvPr>
            <p:ph type="title"/>
          </p:nvPr>
        </p:nvSpPr>
        <p:spPr>
          <a:xfrm>
            <a:off x="838200" y="365125"/>
            <a:ext cx="10515600" cy="956599"/>
          </a:xfrm>
          <a:prstGeom prst="rect">
            <a:avLst/>
          </a:prstGeom>
        </p:spPr>
        <p:txBody>
          <a:bodyPr vert="horz" lIns="91440" tIns="45720" rIns="91440" bIns="45720" rtlCol="0" anchor="ctr">
            <a:normAutofit/>
          </a:bodyPr>
          <a:lstStyle/>
          <a:p>
            <a:r>
              <a:rPr lang="en-US" dirty="0"/>
              <a:t>CLICK TO EDIT MASTER </a:t>
            </a:r>
            <a:r>
              <a:rPr lang="et-EE" dirty="0"/>
              <a:t/>
            </a:r>
            <a:br>
              <a:rPr lang="et-EE" dirty="0"/>
            </a:br>
            <a:r>
              <a:rPr lang="en-US" dirty="0"/>
              <a:t>TITLE STYLE</a:t>
            </a:r>
            <a:endParaRPr lang="et-EE" dirty="0"/>
          </a:p>
        </p:txBody>
      </p:sp>
      <p:sp>
        <p:nvSpPr>
          <p:cNvPr id="5" name="Text Placeholder 4">
            <a:extLst>
              <a:ext uri="{FF2B5EF4-FFF2-40B4-BE49-F238E27FC236}">
                <a16:creationId xmlns:a16="http://schemas.microsoft.com/office/drawing/2014/main" xmlns="" id="{76043F4D-4C1B-412C-914B-5B86DDA7F615}"/>
              </a:ext>
            </a:extLst>
          </p:cNvPr>
          <p:cNvSpPr>
            <a:spLocks noGrp="1"/>
          </p:cNvSpPr>
          <p:nvPr>
            <p:ph type="body" idx="1"/>
          </p:nvPr>
        </p:nvSpPr>
        <p:spPr>
          <a:xfrm>
            <a:off x="838200" y="1496291"/>
            <a:ext cx="10515600" cy="4109750"/>
          </a:xfrm>
          <a:prstGeom prst="rect">
            <a:avLst/>
          </a:prstGeom>
        </p:spPr>
        <p:txBody>
          <a:bodyPr vert="horz" lIns="91440" tIns="45720" rIns="91440" bIns="45720" rtlCol="0">
            <a:normAutofit/>
          </a:bodyPr>
          <a:lstStyle/>
          <a:p>
            <a:pPr>
              <a:buClr>
                <a:srgbClr val="E4067E"/>
              </a:buClr>
            </a:pPr>
            <a:r>
              <a:rPr lang="en-US" altLang="en-US" sz="1800" dirty="0" err="1">
                <a:solidFill>
                  <a:srgbClr val="332B60"/>
                </a:solidFill>
                <a:latin typeface="+mn-lt"/>
              </a:rPr>
              <a:t>Vivamus</a:t>
            </a:r>
            <a:r>
              <a:rPr lang="en-US" altLang="en-US" sz="1800" dirty="0">
                <a:solidFill>
                  <a:srgbClr val="332B60"/>
                </a:solidFill>
                <a:latin typeface="+mn-lt"/>
              </a:rPr>
              <a:t> </a:t>
            </a:r>
            <a:r>
              <a:rPr lang="en-US" altLang="en-US" sz="1800" dirty="0" err="1">
                <a:solidFill>
                  <a:srgbClr val="332B60"/>
                </a:solidFill>
                <a:latin typeface="+mn-lt"/>
              </a:rPr>
              <a:t>hendrerit</a:t>
            </a:r>
            <a:r>
              <a:rPr lang="en-US" altLang="en-US" sz="1800" dirty="0">
                <a:solidFill>
                  <a:srgbClr val="332B60"/>
                </a:solidFill>
                <a:latin typeface="+mn-lt"/>
              </a:rPr>
              <a:t>. </a:t>
            </a:r>
            <a:r>
              <a:rPr lang="en-US" altLang="en-US" sz="1800" dirty="0" err="1">
                <a:solidFill>
                  <a:srgbClr val="332B60"/>
                </a:solidFill>
                <a:latin typeface="+mn-lt"/>
              </a:rPr>
              <a:t>Proin</a:t>
            </a:r>
            <a:r>
              <a:rPr lang="en-US" altLang="en-US" sz="1800" dirty="0">
                <a:solidFill>
                  <a:srgbClr val="332B60"/>
                </a:solidFill>
                <a:latin typeface="+mn-lt"/>
              </a:rPr>
              <a:t> </a:t>
            </a:r>
            <a:r>
              <a:rPr lang="en-US" altLang="en-US" sz="1800" dirty="0" err="1">
                <a:solidFill>
                  <a:srgbClr val="332B60"/>
                </a:solidFill>
                <a:latin typeface="+mn-lt"/>
              </a:rPr>
              <a:t>dapibus</a:t>
            </a:r>
            <a:r>
              <a:rPr lang="en-US" altLang="en-US" sz="1800" dirty="0">
                <a:solidFill>
                  <a:srgbClr val="332B60"/>
                </a:solidFill>
                <a:latin typeface="+mn-lt"/>
              </a:rPr>
              <a:t>. </a:t>
            </a:r>
            <a:r>
              <a:rPr lang="en-US" altLang="en-US" sz="1800" dirty="0" err="1">
                <a:solidFill>
                  <a:srgbClr val="332B60"/>
                </a:solidFill>
                <a:latin typeface="+mn-lt"/>
              </a:rPr>
              <a:t>Praesent</a:t>
            </a:r>
            <a:r>
              <a:rPr lang="en-US" altLang="en-US" sz="1800" dirty="0">
                <a:solidFill>
                  <a:srgbClr val="332B60"/>
                </a:solidFill>
                <a:latin typeface="+mn-lt"/>
              </a:rPr>
              <a:t> </a:t>
            </a:r>
            <a:r>
              <a:rPr lang="en-US" altLang="en-US" sz="1800" dirty="0" err="1">
                <a:solidFill>
                  <a:srgbClr val="332B60"/>
                </a:solidFill>
                <a:latin typeface="+mn-lt"/>
              </a:rPr>
              <a:t>ultrice</a:t>
            </a:r>
            <a:r>
              <a:rPr lang="en-US" altLang="en-US" sz="1800" dirty="0">
                <a:solidFill>
                  <a:srgbClr val="332B60"/>
                </a:solidFill>
                <a:latin typeface="+mn-lt"/>
              </a:rPr>
              <a:t> </a:t>
            </a:r>
            <a:r>
              <a:rPr lang="en-US" altLang="en-US" sz="1800" dirty="0" err="1">
                <a:solidFill>
                  <a:srgbClr val="332B60"/>
                </a:solidFill>
                <a:latin typeface="+mn-lt"/>
              </a:rPr>
              <a:t>ces</a:t>
            </a:r>
            <a:r>
              <a:rPr lang="en-US" altLang="en-US" sz="1800" dirty="0">
                <a:solidFill>
                  <a:srgbClr val="332B60"/>
                </a:solidFill>
                <a:latin typeface="+mn-lt"/>
              </a:rPr>
              <a:t> </a:t>
            </a:r>
            <a:r>
              <a:rPr lang="en-US" altLang="en-US" sz="1800" dirty="0" err="1">
                <a:solidFill>
                  <a:srgbClr val="332B60"/>
                </a:solidFill>
                <a:latin typeface="+mn-lt"/>
              </a:rPr>
              <a:t>nulla</a:t>
            </a:r>
            <a:r>
              <a:rPr lang="en-US" altLang="en-US" sz="1800" dirty="0">
                <a:solidFill>
                  <a:srgbClr val="332B60"/>
                </a:solidFill>
                <a:latin typeface="+mn-lt"/>
              </a:rPr>
              <a:t> sit </a:t>
            </a:r>
            <a:r>
              <a:rPr lang="en-US" altLang="en-US" sz="1800" dirty="0" err="1">
                <a:solidFill>
                  <a:srgbClr val="332B60"/>
                </a:solidFill>
                <a:latin typeface="+mn-lt"/>
              </a:rPr>
              <a:t>amet</a:t>
            </a:r>
            <a:r>
              <a:rPr lang="en-US" altLang="en-US" sz="1800" dirty="0">
                <a:solidFill>
                  <a:srgbClr val="332B60"/>
                </a:solidFill>
                <a:latin typeface="+mn-lt"/>
              </a:rPr>
              <a:t> </a:t>
            </a:r>
            <a:r>
              <a:rPr lang="en-US" altLang="en-US" sz="1800" dirty="0" err="1">
                <a:solidFill>
                  <a:srgbClr val="332B60"/>
                </a:solidFill>
                <a:latin typeface="+mn-lt"/>
              </a:rPr>
              <a:t>lacus</a:t>
            </a:r>
            <a:r>
              <a:rPr lang="en-US" altLang="en-US" sz="1800" dirty="0">
                <a:solidFill>
                  <a:srgbClr val="332B60"/>
                </a:solidFill>
                <a:latin typeface="+mn-lt"/>
              </a:rPr>
              <a:t>.</a:t>
            </a:r>
          </a:p>
          <a:p>
            <a:pPr lvl="1">
              <a:buClr>
                <a:srgbClr val="E4067E"/>
              </a:buClr>
              <a:buFont typeface="Wingdings" panose="05000000000000000000" pitchFamily="2" charset="2"/>
              <a:buChar char="§"/>
            </a:pPr>
            <a:r>
              <a:rPr lang="en-US" altLang="en-US" sz="1800" dirty="0" err="1">
                <a:solidFill>
                  <a:srgbClr val="332B60"/>
                </a:solidFill>
              </a:rPr>
              <a:t>Ut</a:t>
            </a:r>
            <a:r>
              <a:rPr lang="en-US" altLang="en-US" sz="1800" dirty="0">
                <a:solidFill>
                  <a:srgbClr val="332B60"/>
                </a:solidFill>
              </a:rPr>
              <a:t> vitae </a:t>
            </a:r>
            <a:r>
              <a:rPr lang="en-US" altLang="en-US" sz="1800" dirty="0" err="1">
                <a:solidFill>
                  <a:srgbClr val="332B60"/>
                </a:solidFill>
              </a:rPr>
              <a:t>nunc</a:t>
            </a:r>
            <a:r>
              <a:rPr lang="en-US" altLang="en-US" sz="1800" dirty="0">
                <a:solidFill>
                  <a:srgbClr val="332B60"/>
                </a:solidFill>
              </a:rPr>
              <a:t> non </a:t>
            </a:r>
            <a:r>
              <a:rPr lang="en-US" altLang="en-US" sz="1800" dirty="0" err="1">
                <a:solidFill>
                  <a:srgbClr val="332B60"/>
                </a:solidFill>
              </a:rPr>
              <a:t>pede</a:t>
            </a:r>
            <a:r>
              <a:rPr lang="en-US" altLang="en-US" sz="1800" dirty="0">
                <a:solidFill>
                  <a:srgbClr val="332B60"/>
                </a:solidFill>
              </a:rPr>
              <a:t> </a:t>
            </a:r>
            <a:r>
              <a:rPr lang="en-US" altLang="en-US" sz="1800" dirty="0" err="1">
                <a:solidFill>
                  <a:srgbClr val="332B60"/>
                </a:solidFill>
              </a:rPr>
              <a:t>tristique</a:t>
            </a:r>
            <a:r>
              <a:rPr lang="en-US" altLang="en-US" sz="1800" dirty="0">
                <a:solidFill>
                  <a:srgbClr val="332B60"/>
                </a:solidFill>
              </a:rPr>
              <a:t> </a:t>
            </a:r>
            <a:r>
              <a:rPr lang="en-US" altLang="en-US" sz="1800" dirty="0" err="1">
                <a:solidFill>
                  <a:srgbClr val="332B60"/>
                </a:solidFill>
              </a:rPr>
              <a:t>sagittis</a:t>
            </a:r>
            <a:r>
              <a:rPr lang="en-US" altLang="en-US" sz="1800" dirty="0">
                <a:solidFill>
                  <a:srgbClr val="332B60"/>
                </a:solidFill>
              </a:rPr>
              <a:t>. </a:t>
            </a:r>
            <a:r>
              <a:rPr lang="en-US" altLang="en-US" sz="1800" dirty="0" err="1">
                <a:solidFill>
                  <a:srgbClr val="332B60"/>
                </a:solidFill>
              </a:rPr>
              <a:t>Aliquam</a:t>
            </a:r>
            <a:r>
              <a:rPr lang="en-US" altLang="en-US" sz="1800" dirty="0">
                <a:solidFill>
                  <a:srgbClr val="332B60"/>
                </a:solidFill>
              </a:rPr>
              <a:t> </a:t>
            </a:r>
            <a:r>
              <a:rPr lang="en-US" altLang="en-US" sz="1800" dirty="0" err="1">
                <a:solidFill>
                  <a:srgbClr val="332B60"/>
                </a:solidFill>
              </a:rPr>
              <a:t>imperdiet</a:t>
            </a:r>
            <a:r>
              <a:rPr lang="en-US" altLang="en-US" sz="1800" dirty="0">
                <a:solidFill>
                  <a:srgbClr val="332B60"/>
                </a:solidFill>
              </a:rPr>
              <a:t> </a:t>
            </a:r>
            <a:r>
              <a:rPr lang="en-US" altLang="en-US" sz="1800" dirty="0" err="1">
                <a:solidFill>
                  <a:srgbClr val="332B60"/>
                </a:solidFill>
              </a:rPr>
              <a:t>elit</a:t>
            </a:r>
            <a:r>
              <a:rPr lang="en-US" altLang="en-US" sz="1800" dirty="0">
                <a:solidFill>
                  <a:srgbClr val="332B60"/>
                </a:solidFill>
              </a:rPr>
              <a:t> </a:t>
            </a:r>
            <a:r>
              <a:rPr lang="en-US" altLang="en-US" sz="1800" dirty="0" err="1">
                <a:solidFill>
                  <a:srgbClr val="332B60"/>
                </a:solidFill>
              </a:rPr>
              <a:t>vel</a:t>
            </a:r>
            <a:r>
              <a:rPr lang="en-US" altLang="en-US" sz="1800" dirty="0">
                <a:solidFill>
                  <a:srgbClr val="332B60"/>
                </a:solidFill>
              </a:rPr>
              <a:t> </a:t>
            </a:r>
            <a:r>
              <a:rPr lang="en-US" altLang="en-US" sz="1800" dirty="0" err="1">
                <a:solidFill>
                  <a:srgbClr val="332B60"/>
                </a:solidFill>
              </a:rPr>
              <a:t>justo</a:t>
            </a:r>
            <a:r>
              <a:rPr lang="en-US" altLang="en-US" sz="1800" dirty="0">
                <a:solidFill>
                  <a:srgbClr val="332B60"/>
                </a:solidFill>
              </a:rPr>
              <a:t>. </a:t>
            </a:r>
          </a:p>
          <a:p>
            <a:pPr lvl="2">
              <a:buClr>
                <a:srgbClr val="E4067E"/>
              </a:buClr>
              <a:buFont typeface="Wingdings" panose="05000000000000000000" pitchFamily="2" charset="2"/>
              <a:buChar char="§"/>
            </a:pPr>
            <a:r>
              <a:rPr lang="en-US" altLang="en-US" sz="1800" dirty="0" err="1">
                <a:solidFill>
                  <a:srgbClr val="332B60"/>
                </a:solidFill>
              </a:rPr>
              <a:t>Quisque</a:t>
            </a:r>
            <a:r>
              <a:rPr lang="en-US" altLang="en-US" sz="1800" dirty="0">
                <a:solidFill>
                  <a:srgbClr val="332B60"/>
                </a:solidFill>
              </a:rPr>
              <a:t> </a:t>
            </a:r>
            <a:r>
              <a:rPr lang="en-US" altLang="en-US" sz="1800" dirty="0" err="1">
                <a:solidFill>
                  <a:srgbClr val="332B60"/>
                </a:solidFill>
              </a:rPr>
              <a:t>porttitor</a:t>
            </a:r>
            <a:r>
              <a:rPr lang="en-US" altLang="en-US" sz="1800" dirty="0">
                <a:solidFill>
                  <a:srgbClr val="332B60"/>
                </a:solidFill>
              </a:rPr>
              <a:t> </a:t>
            </a:r>
            <a:r>
              <a:rPr lang="en-US" altLang="en-US" sz="1800" dirty="0" err="1">
                <a:solidFill>
                  <a:srgbClr val="332B60"/>
                </a:solidFill>
              </a:rPr>
              <a:t>imperiandiet</a:t>
            </a:r>
            <a:r>
              <a:rPr lang="en-US" altLang="en-US" sz="1800" dirty="0">
                <a:solidFill>
                  <a:srgbClr val="332B60"/>
                </a:solidFill>
              </a:rPr>
              <a:t> qua.</a:t>
            </a:r>
          </a:p>
          <a:p>
            <a:pPr lvl="3">
              <a:buClr>
                <a:srgbClr val="E4067E"/>
              </a:buClr>
              <a:buFont typeface="Wingdings" panose="05000000000000000000" pitchFamily="2" charset="2"/>
              <a:buChar char="§"/>
            </a:pPr>
            <a:r>
              <a:rPr lang="en-US" altLang="en-US" dirty="0" err="1">
                <a:solidFill>
                  <a:srgbClr val="332B60"/>
                </a:solidFill>
              </a:rPr>
              <a:t>Phasellus</a:t>
            </a:r>
            <a:r>
              <a:rPr lang="en-US" altLang="en-US" dirty="0">
                <a:solidFill>
                  <a:srgbClr val="332B60"/>
                </a:solidFill>
              </a:rPr>
              <a:t> </a:t>
            </a:r>
            <a:r>
              <a:rPr lang="en-US" altLang="en-US" dirty="0" err="1">
                <a:solidFill>
                  <a:srgbClr val="332B60"/>
                </a:solidFill>
              </a:rPr>
              <a:t>vel</a:t>
            </a:r>
            <a:r>
              <a:rPr lang="en-US" altLang="en-US" dirty="0">
                <a:solidFill>
                  <a:srgbClr val="332B60"/>
                </a:solidFill>
              </a:rPr>
              <a:t> </a:t>
            </a:r>
            <a:r>
              <a:rPr lang="en-US" altLang="en-US" dirty="0" err="1">
                <a:solidFill>
                  <a:srgbClr val="332B60"/>
                </a:solidFill>
              </a:rPr>
              <a:t>lectus</a:t>
            </a:r>
            <a:r>
              <a:rPr lang="en-US" altLang="en-US" dirty="0">
                <a:solidFill>
                  <a:srgbClr val="332B60"/>
                </a:solidFill>
              </a:rPr>
              <a:t> at </a:t>
            </a:r>
            <a:r>
              <a:rPr lang="en-US" altLang="en-US" dirty="0" err="1">
                <a:solidFill>
                  <a:srgbClr val="332B60"/>
                </a:solidFill>
              </a:rPr>
              <a:t>orci</a:t>
            </a:r>
            <a:r>
              <a:rPr lang="en-US" altLang="en-US" dirty="0">
                <a:solidFill>
                  <a:srgbClr val="332B60"/>
                </a:solidFill>
              </a:rPr>
              <a:t> </a:t>
            </a:r>
            <a:r>
              <a:rPr lang="en-US" altLang="en-US" dirty="0" err="1">
                <a:solidFill>
                  <a:srgbClr val="332B60"/>
                </a:solidFill>
              </a:rPr>
              <a:t>ornare</a:t>
            </a:r>
            <a:r>
              <a:rPr lang="en-US" altLang="en-US" dirty="0">
                <a:solidFill>
                  <a:srgbClr val="332B60"/>
                </a:solidFill>
              </a:rPr>
              <a:t> </a:t>
            </a:r>
            <a:r>
              <a:rPr lang="en-US" altLang="en-US" dirty="0" err="1">
                <a:solidFill>
                  <a:srgbClr val="332B60"/>
                </a:solidFill>
              </a:rPr>
              <a:t>ultrices</a:t>
            </a:r>
            <a:r>
              <a:rPr lang="en-US" altLang="en-US" dirty="0">
                <a:solidFill>
                  <a:srgbClr val="332B60"/>
                </a:solidFill>
              </a:rPr>
              <a:t>. Viva </a:t>
            </a:r>
            <a:r>
              <a:rPr lang="en-US" altLang="en-US" dirty="0" err="1">
                <a:solidFill>
                  <a:srgbClr val="332B60"/>
                </a:solidFill>
              </a:rPr>
              <a:t>etmus</a:t>
            </a:r>
            <a:r>
              <a:rPr lang="en-US" altLang="en-US" dirty="0">
                <a:solidFill>
                  <a:srgbClr val="332B60"/>
                </a:solidFill>
              </a:rPr>
              <a:t> </a:t>
            </a:r>
            <a:r>
              <a:rPr lang="en-US" altLang="en-US" dirty="0" err="1">
                <a:solidFill>
                  <a:srgbClr val="332B60"/>
                </a:solidFill>
              </a:rPr>
              <a:t>justo</a:t>
            </a:r>
            <a:r>
              <a:rPr lang="en-US" altLang="en-US" dirty="0">
                <a:solidFill>
                  <a:srgbClr val="332B60"/>
                </a:solidFill>
              </a:rPr>
              <a:t> </a:t>
            </a:r>
            <a:r>
              <a:rPr lang="en-US" altLang="en-US" dirty="0" err="1">
                <a:solidFill>
                  <a:srgbClr val="332B60"/>
                </a:solidFill>
              </a:rPr>
              <a:t>est</a:t>
            </a:r>
            <a:r>
              <a:rPr lang="en-US" altLang="en-US" dirty="0">
                <a:solidFill>
                  <a:srgbClr val="332B60"/>
                </a:solidFill>
              </a:rPr>
              <a:t>, </a:t>
            </a:r>
            <a:r>
              <a:rPr lang="en-US" altLang="en-US" dirty="0" err="1">
                <a:solidFill>
                  <a:srgbClr val="332B60"/>
                </a:solidFill>
              </a:rPr>
              <a:t>vulputate</a:t>
            </a:r>
            <a:r>
              <a:rPr lang="en-US" altLang="en-US" dirty="0">
                <a:solidFill>
                  <a:srgbClr val="332B60"/>
                </a:solidFill>
              </a:rPr>
              <a:t> </a:t>
            </a:r>
            <a:r>
              <a:rPr lang="en-US" altLang="en-US" dirty="0" err="1">
                <a:solidFill>
                  <a:srgbClr val="332B60"/>
                </a:solidFill>
              </a:rPr>
              <a:t>eu</a:t>
            </a:r>
            <a:r>
              <a:rPr lang="et-EE" altLang="en-US" dirty="0">
                <a:solidFill>
                  <a:srgbClr val="332B60"/>
                </a:solidFill>
              </a:rPr>
              <a:t>.</a:t>
            </a:r>
          </a:p>
          <a:p>
            <a:pPr lvl="4">
              <a:buClr>
                <a:srgbClr val="E4067E"/>
              </a:buClr>
              <a:buFont typeface="Wingdings" panose="05000000000000000000" pitchFamily="2" charset="2"/>
              <a:buChar char="§"/>
            </a:pPr>
            <a:r>
              <a:rPr lang="en-US" altLang="en-US" dirty="0" err="1">
                <a:solidFill>
                  <a:srgbClr val="332B60"/>
                </a:solidFill>
              </a:rPr>
              <a:t>Phasellus</a:t>
            </a:r>
            <a:r>
              <a:rPr lang="en-US" altLang="en-US" dirty="0">
                <a:solidFill>
                  <a:srgbClr val="332B60"/>
                </a:solidFill>
              </a:rPr>
              <a:t> </a:t>
            </a:r>
            <a:r>
              <a:rPr lang="en-US" altLang="en-US" dirty="0" err="1">
                <a:solidFill>
                  <a:srgbClr val="332B60"/>
                </a:solidFill>
              </a:rPr>
              <a:t>vel</a:t>
            </a:r>
            <a:r>
              <a:rPr lang="en-US" altLang="en-US" dirty="0">
                <a:solidFill>
                  <a:srgbClr val="332B60"/>
                </a:solidFill>
              </a:rPr>
              <a:t> </a:t>
            </a:r>
            <a:r>
              <a:rPr lang="en-US" altLang="en-US" dirty="0" err="1">
                <a:solidFill>
                  <a:srgbClr val="332B60"/>
                </a:solidFill>
              </a:rPr>
              <a:t>lectus</a:t>
            </a:r>
            <a:r>
              <a:rPr lang="en-US" altLang="en-US" dirty="0">
                <a:solidFill>
                  <a:srgbClr val="332B60"/>
                </a:solidFill>
              </a:rPr>
              <a:t> at </a:t>
            </a:r>
            <a:r>
              <a:rPr lang="en-US" altLang="en-US" dirty="0" err="1">
                <a:solidFill>
                  <a:srgbClr val="332B60"/>
                </a:solidFill>
              </a:rPr>
              <a:t>orci</a:t>
            </a:r>
            <a:r>
              <a:rPr lang="en-US" altLang="en-US" dirty="0">
                <a:solidFill>
                  <a:srgbClr val="332B60"/>
                </a:solidFill>
              </a:rPr>
              <a:t> </a:t>
            </a:r>
            <a:r>
              <a:rPr lang="en-US" altLang="en-US" dirty="0" err="1">
                <a:solidFill>
                  <a:srgbClr val="332B60"/>
                </a:solidFill>
              </a:rPr>
              <a:t>ornare</a:t>
            </a:r>
            <a:r>
              <a:rPr lang="en-US" altLang="en-US" dirty="0">
                <a:solidFill>
                  <a:srgbClr val="332B60"/>
                </a:solidFill>
              </a:rPr>
              <a:t> </a:t>
            </a:r>
            <a:r>
              <a:rPr lang="en-US" altLang="en-US" dirty="0" err="1">
                <a:solidFill>
                  <a:srgbClr val="332B60"/>
                </a:solidFill>
              </a:rPr>
              <a:t>ultrices</a:t>
            </a:r>
            <a:r>
              <a:rPr lang="en-US" altLang="en-US" dirty="0">
                <a:solidFill>
                  <a:srgbClr val="332B60"/>
                </a:solidFill>
              </a:rPr>
              <a:t>. Viva </a:t>
            </a:r>
            <a:r>
              <a:rPr lang="en-US" altLang="en-US" dirty="0" err="1">
                <a:solidFill>
                  <a:srgbClr val="332B60"/>
                </a:solidFill>
              </a:rPr>
              <a:t>etmus</a:t>
            </a:r>
            <a:r>
              <a:rPr lang="en-US" altLang="en-US" dirty="0">
                <a:solidFill>
                  <a:srgbClr val="332B60"/>
                </a:solidFill>
              </a:rPr>
              <a:t> </a:t>
            </a:r>
            <a:r>
              <a:rPr lang="en-US" altLang="en-US" dirty="0" err="1">
                <a:solidFill>
                  <a:srgbClr val="332B60"/>
                </a:solidFill>
              </a:rPr>
              <a:t>justo</a:t>
            </a:r>
            <a:r>
              <a:rPr lang="en-US" altLang="en-US" dirty="0">
                <a:solidFill>
                  <a:srgbClr val="332B60"/>
                </a:solidFill>
              </a:rPr>
              <a:t> </a:t>
            </a:r>
            <a:r>
              <a:rPr lang="en-US" altLang="en-US" dirty="0" err="1">
                <a:solidFill>
                  <a:srgbClr val="332B60"/>
                </a:solidFill>
              </a:rPr>
              <a:t>est</a:t>
            </a:r>
            <a:r>
              <a:rPr lang="en-US" altLang="en-US" dirty="0">
                <a:solidFill>
                  <a:srgbClr val="332B60"/>
                </a:solidFill>
              </a:rPr>
              <a:t>, </a:t>
            </a:r>
            <a:r>
              <a:rPr lang="en-US" altLang="en-US" dirty="0" err="1">
                <a:solidFill>
                  <a:srgbClr val="332B60"/>
                </a:solidFill>
              </a:rPr>
              <a:t>vulputate</a:t>
            </a:r>
            <a:r>
              <a:rPr lang="en-US" altLang="en-US" dirty="0">
                <a:solidFill>
                  <a:srgbClr val="332B60"/>
                </a:solidFill>
              </a:rPr>
              <a:t> </a:t>
            </a:r>
            <a:r>
              <a:rPr lang="en-US" altLang="en-US" dirty="0" err="1">
                <a:solidFill>
                  <a:srgbClr val="332B60"/>
                </a:solidFill>
              </a:rPr>
              <a:t>eu</a:t>
            </a:r>
            <a:r>
              <a:rPr lang="et-EE" altLang="en-US" dirty="0">
                <a:solidFill>
                  <a:srgbClr val="332B60"/>
                </a:solidFill>
              </a:rPr>
              <a:t>.</a:t>
            </a:r>
          </a:p>
          <a:p>
            <a:pPr lvl="5">
              <a:buClr>
                <a:srgbClr val="E4067E"/>
              </a:buClr>
              <a:buFont typeface="Wingdings" panose="05000000000000000000" pitchFamily="2" charset="2"/>
              <a:buChar char="§"/>
            </a:pPr>
            <a:r>
              <a:rPr lang="en-US" altLang="en-US" dirty="0" err="1">
                <a:solidFill>
                  <a:srgbClr val="332B60"/>
                </a:solidFill>
              </a:rPr>
              <a:t>Phasellus</a:t>
            </a:r>
            <a:r>
              <a:rPr lang="en-US" altLang="en-US" dirty="0">
                <a:solidFill>
                  <a:srgbClr val="332B60"/>
                </a:solidFill>
              </a:rPr>
              <a:t> </a:t>
            </a:r>
            <a:r>
              <a:rPr lang="en-US" altLang="en-US" dirty="0" err="1">
                <a:solidFill>
                  <a:srgbClr val="332B60"/>
                </a:solidFill>
              </a:rPr>
              <a:t>vel</a:t>
            </a:r>
            <a:r>
              <a:rPr lang="en-US" altLang="en-US" dirty="0">
                <a:solidFill>
                  <a:srgbClr val="332B60"/>
                </a:solidFill>
              </a:rPr>
              <a:t> </a:t>
            </a:r>
            <a:r>
              <a:rPr lang="en-US" altLang="en-US" dirty="0" err="1">
                <a:solidFill>
                  <a:srgbClr val="332B60"/>
                </a:solidFill>
              </a:rPr>
              <a:t>lectus</a:t>
            </a:r>
            <a:r>
              <a:rPr lang="en-US" altLang="en-US" dirty="0">
                <a:solidFill>
                  <a:srgbClr val="332B60"/>
                </a:solidFill>
              </a:rPr>
              <a:t> at </a:t>
            </a:r>
            <a:r>
              <a:rPr lang="en-US" altLang="en-US" dirty="0" err="1">
                <a:solidFill>
                  <a:srgbClr val="332B60"/>
                </a:solidFill>
              </a:rPr>
              <a:t>orci</a:t>
            </a:r>
            <a:r>
              <a:rPr lang="en-US" altLang="en-US" dirty="0">
                <a:solidFill>
                  <a:srgbClr val="332B60"/>
                </a:solidFill>
              </a:rPr>
              <a:t> </a:t>
            </a:r>
            <a:r>
              <a:rPr lang="en-US" altLang="en-US" dirty="0" err="1">
                <a:solidFill>
                  <a:srgbClr val="332B60"/>
                </a:solidFill>
              </a:rPr>
              <a:t>ornare</a:t>
            </a:r>
            <a:r>
              <a:rPr lang="en-US" altLang="en-US" dirty="0">
                <a:solidFill>
                  <a:srgbClr val="332B60"/>
                </a:solidFill>
              </a:rPr>
              <a:t> </a:t>
            </a:r>
            <a:r>
              <a:rPr lang="en-US" altLang="en-US" dirty="0" err="1">
                <a:solidFill>
                  <a:srgbClr val="332B60"/>
                </a:solidFill>
              </a:rPr>
              <a:t>ultrices</a:t>
            </a:r>
            <a:r>
              <a:rPr lang="en-US" altLang="en-US" dirty="0">
                <a:solidFill>
                  <a:srgbClr val="332B60"/>
                </a:solidFill>
              </a:rPr>
              <a:t>. Viva </a:t>
            </a:r>
            <a:r>
              <a:rPr lang="en-US" altLang="en-US" dirty="0" err="1">
                <a:solidFill>
                  <a:srgbClr val="332B60"/>
                </a:solidFill>
              </a:rPr>
              <a:t>etmus</a:t>
            </a:r>
            <a:r>
              <a:rPr lang="en-US" altLang="en-US" dirty="0">
                <a:solidFill>
                  <a:srgbClr val="332B60"/>
                </a:solidFill>
              </a:rPr>
              <a:t> </a:t>
            </a:r>
            <a:r>
              <a:rPr lang="en-US" altLang="en-US" dirty="0" err="1">
                <a:solidFill>
                  <a:srgbClr val="332B60"/>
                </a:solidFill>
              </a:rPr>
              <a:t>justo</a:t>
            </a:r>
            <a:r>
              <a:rPr lang="en-US" altLang="en-US" dirty="0">
                <a:solidFill>
                  <a:srgbClr val="332B60"/>
                </a:solidFill>
              </a:rPr>
              <a:t> </a:t>
            </a:r>
            <a:r>
              <a:rPr lang="en-US" altLang="en-US" dirty="0" err="1">
                <a:solidFill>
                  <a:srgbClr val="332B60"/>
                </a:solidFill>
              </a:rPr>
              <a:t>est</a:t>
            </a:r>
            <a:r>
              <a:rPr lang="en-US" altLang="en-US" dirty="0">
                <a:solidFill>
                  <a:srgbClr val="332B60"/>
                </a:solidFill>
              </a:rPr>
              <a:t>, </a:t>
            </a:r>
            <a:r>
              <a:rPr lang="en-US" altLang="en-US" dirty="0" err="1">
                <a:solidFill>
                  <a:srgbClr val="332B60"/>
                </a:solidFill>
              </a:rPr>
              <a:t>vulputate</a:t>
            </a:r>
            <a:r>
              <a:rPr lang="en-US" altLang="en-US" dirty="0">
                <a:solidFill>
                  <a:srgbClr val="332B60"/>
                </a:solidFill>
              </a:rPr>
              <a:t> </a:t>
            </a:r>
            <a:r>
              <a:rPr lang="en-US" altLang="en-US" dirty="0" err="1">
                <a:solidFill>
                  <a:srgbClr val="332B60"/>
                </a:solidFill>
              </a:rPr>
              <a:t>eu</a:t>
            </a:r>
            <a:r>
              <a:rPr lang="et-EE" altLang="en-US" dirty="0">
                <a:solidFill>
                  <a:srgbClr val="332B60"/>
                </a:solidFill>
              </a:rPr>
              <a:t>.</a:t>
            </a:r>
            <a:endParaRPr lang="en-US" altLang="en-US" dirty="0">
              <a:solidFill>
                <a:srgbClr val="332B60"/>
              </a:solidFill>
            </a:endParaRPr>
          </a:p>
        </p:txBody>
      </p:sp>
    </p:spTree>
  </p:cSld>
  <p:clrMap bg1="lt1" tx1="dk1" bg2="lt2" tx2="dk2" accent1="accent1" accent2="accent2" accent3="accent3" accent4="accent4" accent5="accent5" accent6="accent6" hlink="hlink" folHlink="folHlink"/>
  <p:sldLayoutIdLst>
    <p:sldLayoutId id="214748391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9" r:id="rId11"/>
    <p:sldLayoutId id="2147483920" r:id="rId12"/>
    <p:sldLayoutId id="2147483921" r:id="rId13"/>
  </p:sldLayoutIdLst>
  <p:timing>
    <p:tnLst>
      <p:par>
        <p:cTn id="1" dur="indefinite" restart="never" nodeType="tmRoot"/>
      </p:par>
    </p:tnLst>
  </p:timing>
  <p:hf hdr="0"/>
  <p:txStyles>
    <p:titleStyle>
      <a:lvl1pPr algn="l" rtl="0" eaLnBrk="1" fontAlgn="base" hangingPunct="1">
        <a:lnSpc>
          <a:spcPct val="100000"/>
        </a:lnSpc>
        <a:spcBef>
          <a:spcPct val="0"/>
        </a:spcBef>
        <a:spcAft>
          <a:spcPct val="0"/>
        </a:spcAft>
        <a:defRPr sz="2200" b="1" kern="1200">
          <a:solidFill>
            <a:schemeClr val="tx2"/>
          </a:solidFill>
          <a:latin typeface="+mn-lt"/>
          <a:ea typeface="+mj-ea"/>
          <a:cs typeface="+mj-cs"/>
        </a:defRPr>
      </a:lvl1pPr>
      <a:lvl2pPr algn="l" rtl="0" eaLnBrk="1" fontAlgn="base" hangingPunct="1">
        <a:lnSpc>
          <a:spcPct val="90000"/>
        </a:lnSpc>
        <a:spcBef>
          <a:spcPct val="0"/>
        </a:spcBef>
        <a:spcAft>
          <a:spcPct val="0"/>
        </a:spcAft>
        <a:defRPr sz="4400">
          <a:solidFill>
            <a:schemeClr val="tx1"/>
          </a:solidFill>
          <a:latin typeface="Verdana" charset="0"/>
        </a:defRPr>
      </a:lvl2pPr>
      <a:lvl3pPr algn="l" rtl="0" eaLnBrk="1" fontAlgn="base" hangingPunct="1">
        <a:lnSpc>
          <a:spcPct val="90000"/>
        </a:lnSpc>
        <a:spcBef>
          <a:spcPct val="0"/>
        </a:spcBef>
        <a:spcAft>
          <a:spcPct val="0"/>
        </a:spcAft>
        <a:defRPr sz="4400">
          <a:solidFill>
            <a:schemeClr val="tx1"/>
          </a:solidFill>
          <a:latin typeface="Verdana" charset="0"/>
        </a:defRPr>
      </a:lvl3pPr>
      <a:lvl4pPr algn="l" rtl="0" eaLnBrk="1" fontAlgn="base" hangingPunct="1">
        <a:lnSpc>
          <a:spcPct val="90000"/>
        </a:lnSpc>
        <a:spcBef>
          <a:spcPct val="0"/>
        </a:spcBef>
        <a:spcAft>
          <a:spcPct val="0"/>
        </a:spcAft>
        <a:defRPr sz="4400">
          <a:solidFill>
            <a:schemeClr val="tx1"/>
          </a:solidFill>
          <a:latin typeface="Verdana" charset="0"/>
        </a:defRPr>
      </a:lvl4pPr>
      <a:lvl5pPr algn="l" rtl="0" eaLnBrk="1" fontAlgn="base" hangingPunct="1">
        <a:lnSpc>
          <a:spcPct val="90000"/>
        </a:lnSpc>
        <a:spcBef>
          <a:spcPct val="0"/>
        </a:spcBef>
        <a:spcAft>
          <a:spcPct val="0"/>
        </a:spcAft>
        <a:defRPr sz="4400">
          <a:solidFill>
            <a:schemeClr val="tx1"/>
          </a:solidFill>
          <a:latin typeface="Verdana" charset="0"/>
        </a:defRPr>
      </a:lvl5pPr>
      <a:lvl6pPr marL="457200" algn="l" rtl="0" eaLnBrk="1" fontAlgn="base" hangingPunct="1">
        <a:lnSpc>
          <a:spcPct val="90000"/>
        </a:lnSpc>
        <a:spcBef>
          <a:spcPct val="0"/>
        </a:spcBef>
        <a:spcAft>
          <a:spcPct val="0"/>
        </a:spcAft>
        <a:defRPr sz="4400">
          <a:solidFill>
            <a:schemeClr val="tx1"/>
          </a:solidFill>
          <a:latin typeface="Calibri Light" charset="0"/>
        </a:defRPr>
      </a:lvl6pPr>
      <a:lvl7pPr marL="914400" algn="l" rtl="0" eaLnBrk="1" fontAlgn="base" hangingPunct="1">
        <a:lnSpc>
          <a:spcPct val="90000"/>
        </a:lnSpc>
        <a:spcBef>
          <a:spcPct val="0"/>
        </a:spcBef>
        <a:spcAft>
          <a:spcPct val="0"/>
        </a:spcAft>
        <a:defRPr sz="4400">
          <a:solidFill>
            <a:schemeClr val="tx1"/>
          </a:solidFill>
          <a:latin typeface="Calibri Light" charset="0"/>
        </a:defRPr>
      </a:lvl7pPr>
      <a:lvl8pPr marL="1371600" algn="l" rtl="0" eaLnBrk="1" fontAlgn="base" hangingPunct="1">
        <a:lnSpc>
          <a:spcPct val="90000"/>
        </a:lnSpc>
        <a:spcBef>
          <a:spcPct val="0"/>
        </a:spcBef>
        <a:spcAft>
          <a:spcPct val="0"/>
        </a:spcAft>
        <a:defRPr sz="4400">
          <a:solidFill>
            <a:schemeClr val="tx1"/>
          </a:solidFill>
          <a:latin typeface="Calibri Light" charset="0"/>
        </a:defRPr>
      </a:lvl8pPr>
      <a:lvl9pPr marL="1828800" algn="l" rtl="0" eaLnBrk="1" fontAlgn="base" hangingPunct="1">
        <a:lnSpc>
          <a:spcPct val="90000"/>
        </a:lnSpc>
        <a:spcBef>
          <a:spcPct val="0"/>
        </a:spcBef>
        <a:spcAft>
          <a:spcPct val="0"/>
        </a:spcAft>
        <a:defRPr sz="4400">
          <a:solidFill>
            <a:schemeClr val="tx1"/>
          </a:solidFill>
          <a:latin typeface="Calibri Light"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3634" userDrawn="1">
          <p15:clr>
            <a:srgbClr val="F26B43"/>
          </p15:clr>
        </p15:guide>
        <p15:guide id="2" pos="302" userDrawn="1">
          <p15:clr>
            <a:srgbClr val="F26B43"/>
          </p15:clr>
        </p15:guide>
        <p15:guide id="3" pos="1368" userDrawn="1">
          <p15:clr>
            <a:srgbClr val="F26B43"/>
          </p15:clr>
        </p15:guide>
        <p15:guide id="4" orient="horz" pos="3997" userDrawn="1">
          <p15:clr>
            <a:srgbClr val="F26B43"/>
          </p15:clr>
        </p15:guide>
        <p15:guide id="5" orient="horz" pos="1026" userDrawn="1">
          <p15:clr>
            <a:srgbClr val="F26B43"/>
          </p15:clr>
        </p15:guide>
        <p15:guide id="6" orient="horz" pos="34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i@taltech.ee" TargetMode="External"/><Relationship Id="rId2" Type="http://schemas.openxmlformats.org/officeDocument/2006/relationships/hyperlink" Target="https://helpdesk.taltech.e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ltech.ee/infotehnoloogia-teaduskond/bakalaureuseope" TargetMode="External"/><Relationship Id="rId2" Type="http://schemas.openxmlformats.org/officeDocument/2006/relationships/hyperlink" Target="http://ois2.ttu.e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ois2.ttu.e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ois2.ttu.e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helpdesk.taltech.e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altech.ee/itt" TargetMode="External"/><Relationship Id="rId2" Type="http://schemas.openxmlformats.org/officeDocument/2006/relationships/hyperlink" Target="https://taltech.ee/" TargetMode="External"/><Relationship Id="rId1" Type="http://schemas.openxmlformats.org/officeDocument/2006/relationships/slideLayout" Target="../slideLayouts/slideLayout2.xml"/><Relationship Id="rId5" Type="http://schemas.openxmlformats.org/officeDocument/2006/relationships/hyperlink" Target="https://www.instagram.com/itteaduskond/" TargetMode="External"/><Relationship Id="rId4" Type="http://schemas.openxmlformats.org/officeDocument/2006/relationships/hyperlink" Target="https://www.facebook.com/itteaduskond"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taltech.ee/akadeemiline-puhkus"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taltech.ee/tudeng/oppetoetused-ja-stipendiumid" TargetMode="External"/><Relationship Id="rId2" Type="http://schemas.openxmlformats.org/officeDocument/2006/relationships/hyperlink" Target="https://taltech.ee/"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taltech.ee/" TargetMode="External"/><Relationship Id="rId2" Type="http://schemas.openxmlformats.org/officeDocument/2006/relationships/image" Target="../media/image2.jpg"/><Relationship Id="rId1" Type="http://schemas.openxmlformats.org/officeDocument/2006/relationships/slideLayout" Target="../slideLayouts/slideLayout12.xml"/><Relationship Id="rId4" Type="http://schemas.openxmlformats.org/officeDocument/2006/relationships/image" Target="../media/image4.emf"/></Relationships>
</file>

<file path=ppt/slides/_rels/slide4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taltech.ee/infotehnoloogia-teaduskond/bakalaureuseope"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ld.ttu.ee/~kruus/ok/Campuse_kaart_2023.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kalle.tammemae@taltech.ee" TargetMode="External"/><Relationship Id="rId2" Type="http://schemas.openxmlformats.org/officeDocument/2006/relationships/hyperlink" Target="mailto:gert.jervan@taltech.ee" TargetMode="External"/><Relationship Id="rId1" Type="http://schemas.openxmlformats.org/officeDocument/2006/relationships/slideLayout" Target="../slideLayouts/slideLayout2.xml"/><Relationship Id="rId6" Type="http://schemas.openxmlformats.org/officeDocument/2006/relationships/hyperlink" Target="mailto:maie.Bachmann@taltech.ee" TargetMode="External"/><Relationship Id="rId5" Type="http://schemas.openxmlformats.org/officeDocument/2006/relationships/hyperlink" Target="mailto:margus.kruus@taltech.ee" TargetMode="External"/><Relationship Id="rId4" Type="http://schemas.openxmlformats.org/officeDocument/2006/relationships/hyperlink" Target="mailto:ingrid.pappel@taltech.e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143" t="21864" r="28" b="21504"/>
          <a:stretch/>
        </p:blipFill>
        <p:spPr>
          <a:xfrm>
            <a:off x="-22991" y="0"/>
            <a:ext cx="12211607" cy="4876251"/>
          </a:xfrm>
          <a:prstGeom prst="rect">
            <a:avLst/>
          </a:prstGeom>
        </p:spPr>
      </p:pic>
      <p:grpSp>
        <p:nvGrpSpPr>
          <p:cNvPr id="3" name="Group 2"/>
          <p:cNvGrpSpPr/>
          <p:nvPr/>
        </p:nvGrpSpPr>
        <p:grpSpPr>
          <a:xfrm>
            <a:off x="-1" y="1958640"/>
            <a:ext cx="12192000" cy="4899360"/>
            <a:chOff x="-1" y="1958640"/>
            <a:chExt cx="12192000" cy="4899360"/>
          </a:xfrm>
        </p:grpSpPr>
        <p:sp>
          <p:nvSpPr>
            <p:cNvPr id="10" name="Freeform 9"/>
            <p:cNvSpPr/>
            <p:nvPr/>
          </p:nvSpPr>
          <p:spPr>
            <a:xfrm>
              <a:off x="-1" y="3312687"/>
              <a:ext cx="12192000" cy="3545313"/>
            </a:xfrm>
            <a:custGeom>
              <a:avLst/>
              <a:gdLst>
                <a:gd name="connsiteX0" fmla="*/ 986101 w 12192000"/>
                <a:gd name="connsiteY0" fmla="*/ 0 h 3545313"/>
                <a:gd name="connsiteX1" fmla="*/ 12192000 w 12192000"/>
                <a:gd name="connsiteY1" fmla="*/ 0 h 3545313"/>
                <a:gd name="connsiteX2" fmla="*/ 12192000 w 12192000"/>
                <a:gd name="connsiteY2" fmla="*/ 510802 h 3545313"/>
                <a:gd name="connsiteX3" fmla="*/ 12192000 w 12192000"/>
                <a:gd name="connsiteY3" fmla="*/ 1543258 h 3545313"/>
                <a:gd name="connsiteX4" fmla="*/ 12192000 w 12192000"/>
                <a:gd name="connsiteY4" fmla="*/ 3545313 h 3545313"/>
                <a:gd name="connsiteX5" fmla="*/ 986101 w 12192000"/>
                <a:gd name="connsiteY5" fmla="*/ 3545313 h 3545313"/>
                <a:gd name="connsiteX6" fmla="*/ 475299 w 12192000"/>
                <a:gd name="connsiteY6" fmla="*/ 3545313 h 3545313"/>
                <a:gd name="connsiteX7" fmla="*/ 0 w 12192000"/>
                <a:gd name="connsiteY7" fmla="*/ 3545313 h 3545313"/>
                <a:gd name="connsiteX8" fmla="*/ 0 w 12192000"/>
                <a:gd name="connsiteY8" fmla="*/ 1543258 h 3545313"/>
                <a:gd name="connsiteX9" fmla="*/ 475299 w 12192000"/>
                <a:gd name="connsiteY9" fmla="*/ 1543258 h 3545313"/>
                <a:gd name="connsiteX10" fmla="*/ 475299 w 12192000"/>
                <a:gd name="connsiteY10" fmla="*/ 510802 h 3545313"/>
                <a:gd name="connsiteX11" fmla="*/ 986101 w 12192000"/>
                <a:gd name="connsiteY11" fmla="*/ 510802 h 3545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3545313">
                  <a:moveTo>
                    <a:pt x="986101" y="0"/>
                  </a:moveTo>
                  <a:lnTo>
                    <a:pt x="12192000" y="0"/>
                  </a:lnTo>
                  <a:lnTo>
                    <a:pt x="12192000" y="510802"/>
                  </a:lnTo>
                  <a:lnTo>
                    <a:pt x="12192000" y="1543258"/>
                  </a:lnTo>
                  <a:lnTo>
                    <a:pt x="12192000" y="3545313"/>
                  </a:lnTo>
                  <a:lnTo>
                    <a:pt x="986101" y="3545313"/>
                  </a:lnTo>
                  <a:lnTo>
                    <a:pt x="475299" y="3545313"/>
                  </a:lnTo>
                  <a:lnTo>
                    <a:pt x="0" y="3545313"/>
                  </a:lnTo>
                  <a:lnTo>
                    <a:pt x="0" y="1543258"/>
                  </a:lnTo>
                  <a:lnTo>
                    <a:pt x="475299" y="1543258"/>
                  </a:lnTo>
                  <a:lnTo>
                    <a:pt x="475299" y="510802"/>
                  </a:lnTo>
                  <a:lnTo>
                    <a:pt x="986101" y="5108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p:cNvPicPr>
              <a:picLocks noChangeAspect="1"/>
            </p:cNvPicPr>
            <p:nvPr/>
          </p:nvPicPr>
          <p:blipFill>
            <a:blip r:embed="rId3"/>
            <a:stretch>
              <a:fillRect/>
            </a:stretch>
          </p:blipFill>
          <p:spPr>
            <a:xfrm>
              <a:off x="8677555" y="1958640"/>
              <a:ext cx="2447645" cy="1370681"/>
            </a:xfrm>
            <a:prstGeom prst="rect">
              <a:avLst/>
            </a:prstGeom>
          </p:spPr>
        </p:pic>
      </p:grpSp>
      <p:sp>
        <p:nvSpPr>
          <p:cNvPr id="11" name="Teksti kohatäide 4"/>
          <p:cNvSpPr>
            <a:spLocks noGrp="1"/>
          </p:cNvSpPr>
          <p:nvPr>
            <p:ph type="body" sz="quarter" idx="12"/>
          </p:nvPr>
        </p:nvSpPr>
        <p:spPr>
          <a:xfrm>
            <a:off x="953642" y="4457129"/>
            <a:ext cx="8083996" cy="1205366"/>
          </a:xfrm>
        </p:spPr>
        <p:txBody>
          <a:bodyPr/>
          <a:lstStyle/>
          <a:p>
            <a:r>
              <a:rPr lang="et-EE" sz="3600" dirty="0" smtClean="0"/>
              <a:t>Õpingukorraldus </a:t>
            </a:r>
            <a:endParaRPr lang="et-EE" sz="3600" dirty="0">
              <a:solidFill>
                <a:schemeClr val="accent1"/>
              </a:solidFill>
            </a:endParaRPr>
          </a:p>
        </p:txBody>
      </p:sp>
      <p:sp>
        <p:nvSpPr>
          <p:cNvPr id="14" name="Teksti kohatäide 5"/>
          <p:cNvSpPr>
            <a:spLocks noGrp="1"/>
          </p:cNvSpPr>
          <p:nvPr>
            <p:ph type="body" sz="quarter" idx="13"/>
          </p:nvPr>
        </p:nvSpPr>
        <p:spPr>
          <a:xfrm>
            <a:off x="958720" y="5731946"/>
            <a:ext cx="5800895" cy="911446"/>
          </a:xfrm>
        </p:spPr>
        <p:txBody>
          <a:bodyPr/>
          <a:lstStyle/>
          <a:p>
            <a:pPr>
              <a:lnSpc>
                <a:spcPct val="100000"/>
              </a:lnSpc>
              <a:spcBef>
                <a:spcPts val="0"/>
              </a:spcBef>
            </a:pPr>
            <a:r>
              <a:rPr lang="et-EE" sz="1800" dirty="0" smtClean="0">
                <a:solidFill>
                  <a:srgbClr val="332B60"/>
                </a:solidFill>
              </a:rPr>
              <a:t>Margus Kruus </a:t>
            </a:r>
            <a:r>
              <a:rPr lang="et-EE" sz="1800" dirty="0">
                <a:solidFill>
                  <a:srgbClr val="332B60"/>
                </a:solidFill>
              </a:rPr>
              <a:t/>
            </a:r>
            <a:br>
              <a:rPr lang="et-EE" sz="1800" dirty="0">
                <a:solidFill>
                  <a:srgbClr val="332B60"/>
                </a:solidFill>
              </a:rPr>
            </a:br>
            <a:r>
              <a:rPr lang="et-EE" sz="1800" dirty="0" smtClean="0">
                <a:solidFill>
                  <a:srgbClr val="332B60"/>
                </a:solidFill>
              </a:rPr>
              <a:t>IT teaduskond</a:t>
            </a:r>
            <a:endParaRPr lang="et-EE" sz="1800" dirty="0">
              <a:solidFill>
                <a:srgbClr val="332B60"/>
              </a:solidFill>
            </a:endParaRPr>
          </a:p>
          <a:p>
            <a:pPr>
              <a:lnSpc>
                <a:spcPct val="100000"/>
              </a:lnSpc>
              <a:spcBef>
                <a:spcPts val="0"/>
              </a:spcBef>
            </a:pPr>
            <a:r>
              <a:rPr lang="en-US" sz="1800" dirty="0" err="1">
                <a:solidFill>
                  <a:srgbClr val="332B60"/>
                </a:solidFill>
              </a:rPr>
              <a:t>Tallinna</a:t>
            </a:r>
            <a:r>
              <a:rPr lang="en-US" sz="1800" dirty="0">
                <a:solidFill>
                  <a:srgbClr val="332B60"/>
                </a:solidFill>
              </a:rPr>
              <a:t> </a:t>
            </a:r>
            <a:r>
              <a:rPr lang="en-US" sz="1800" dirty="0" err="1">
                <a:solidFill>
                  <a:srgbClr val="332B60"/>
                </a:solidFill>
              </a:rPr>
              <a:t>Tehnikaülikool</a:t>
            </a:r>
            <a:endParaRPr lang="et-EE" sz="1800" dirty="0">
              <a:solidFill>
                <a:srgbClr val="332B60"/>
              </a:solidFill>
            </a:endParaRPr>
          </a:p>
        </p:txBody>
      </p:sp>
      <p:sp>
        <p:nvSpPr>
          <p:cNvPr id="5" name="Date Placeholder 4">
            <a:extLst>
              <a:ext uri="{FF2B5EF4-FFF2-40B4-BE49-F238E27FC236}">
                <a16:creationId xmlns:a16="http://schemas.microsoft.com/office/drawing/2014/main" xmlns="" id="{9B25E80C-5707-4EE3-95FB-495DF4DFF750}"/>
              </a:ext>
            </a:extLst>
          </p:cNvPr>
          <p:cNvSpPr>
            <a:spLocks noGrp="1"/>
          </p:cNvSpPr>
          <p:nvPr>
            <p:ph type="dt" sz="half" idx="15"/>
          </p:nvPr>
        </p:nvSpPr>
        <p:spPr/>
        <p:txBody>
          <a:bodyPr/>
          <a:lstStyle/>
          <a:p>
            <a:r>
              <a:rPr lang="et-EE" dirty="0" smtClean="0"/>
              <a:t>29.08.2023</a:t>
            </a:r>
            <a:endParaRPr lang="et-EE" dirty="0"/>
          </a:p>
        </p:txBody>
      </p:sp>
    </p:spTree>
    <p:extLst>
      <p:ext uri="{BB962C8B-B14F-4D97-AF65-F5344CB8AC3E}">
        <p14:creationId xmlns:p14="http://schemas.microsoft.com/office/powerpoint/2010/main" val="1599053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Infotehnoloogia teaduskond</a:t>
            </a:r>
          </a:p>
          <a:p>
            <a:endParaRPr lang="et-EE" dirty="0"/>
          </a:p>
        </p:txBody>
      </p:sp>
      <p:sp>
        <p:nvSpPr>
          <p:cNvPr id="3" name="Text Placeholder 2"/>
          <p:cNvSpPr>
            <a:spLocks noGrp="1"/>
          </p:cNvSpPr>
          <p:nvPr>
            <p:ph type="body" sz="quarter" idx="14"/>
          </p:nvPr>
        </p:nvSpPr>
        <p:spPr/>
        <p:txBody>
          <a:bodyPr>
            <a:normAutofit/>
          </a:bodyPr>
          <a:lstStyle/>
          <a:p>
            <a:r>
              <a:rPr lang="et-EE" altLang="et-EE" sz="2200" b="1" dirty="0"/>
              <a:t>Dekanaat:</a:t>
            </a:r>
          </a:p>
          <a:p>
            <a:pPr lvl="1"/>
            <a:endParaRPr lang="et-EE" altLang="et-EE" sz="1600" b="1" dirty="0" smtClean="0"/>
          </a:p>
          <a:p>
            <a:pPr lvl="1">
              <a:lnSpc>
                <a:spcPct val="120000"/>
              </a:lnSpc>
            </a:pPr>
            <a:r>
              <a:rPr lang="et-EE" altLang="et-EE" sz="1900" b="1" dirty="0" smtClean="0"/>
              <a:t>Peamine suhtluskanal dekanaadiga on lingina JIRA platvormil: </a:t>
            </a:r>
            <a:r>
              <a:rPr lang="et-EE" sz="1900" b="1" dirty="0" smtClean="0">
                <a:hlinkClick r:id="rId2"/>
              </a:rPr>
              <a:t>https</a:t>
            </a:r>
            <a:r>
              <a:rPr lang="et-EE" sz="1900" b="1" dirty="0">
                <a:hlinkClick r:id="rId2"/>
              </a:rPr>
              <a:t>://helpdesk.taltech.ee</a:t>
            </a:r>
            <a:r>
              <a:rPr lang="et-EE" sz="1900" b="1" dirty="0" smtClean="0">
                <a:hlinkClick r:id="rId2"/>
              </a:rPr>
              <a:t>/</a:t>
            </a:r>
            <a:r>
              <a:rPr lang="et-EE" sz="1900" b="1" dirty="0" smtClean="0"/>
              <a:t> ja sealt edasi valida </a:t>
            </a:r>
            <a:r>
              <a:rPr lang="et-EE" sz="1900" b="1" dirty="0" smtClean="0">
                <a:sym typeface="Wingdings" pitchFamily="2" charset="2"/>
              </a:rPr>
              <a:t> </a:t>
            </a:r>
            <a:r>
              <a:rPr lang="et-EE" sz="1900" b="1" dirty="0" smtClean="0"/>
              <a:t>Infotehnoloogia teaduskond</a:t>
            </a:r>
            <a:endParaRPr lang="et-EE" altLang="et-EE" sz="1900" b="1" dirty="0"/>
          </a:p>
          <a:p>
            <a:pPr lvl="1"/>
            <a:endParaRPr lang="et-EE" altLang="et-EE" sz="1600" b="1" dirty="0" smtClean="0"/>
          </a:p>
          <a:p>
            <a:pPr lvl="1"/>
            <a:r>
              <a:rPr lang="et-EE" altLang="et-EE" sz="1600" b="1" dirty="0" smtClean="0"/>
              <a:t>Praegu töötab ka üldine dekanaadi e-posti aadress </a:t>
            </a:r>
            <a:r>
              <a:rPr lang="et-EE" altLang="et-EE" sz="1600" b="1" dirty="0" err="1" smtClean="0">
                <a:hlinkClick r:id="rId3"/>
              </a:rPr>
              <a:t>i@taltech.ee</a:t>
            </a:r>
            <a:r>
              <a:rPr lang="et-EE" altLang="et-EE" sz="1600" b="1" dirty="0" smtClean="0"/>
              <a:t>  (suunab kirja tegelikult samale JIRA platvormile)</a:t>
            </a:r>
            <a:endParaRPr lang="et-EE" altLang="et-EE" sz="1600" b="1" dirty="0"/>
          </a:p>
          <a:p>
            <a:pPr lvl="1">
              <a:buNone/>
            </a:pPr>
            <a:endParaRPr lang="et-EE" altLang="et-EE" sz="1600" b="1" dirty="0"/>
          </a:p>
          <a:p>
            <a:pPr lvl="1"/>
            <a:r>
              <a:rPr lang="et-EE" altLang="et-EE" sz="1600" b="1" dirty="0" smtClean="0"/>
              <a:t>Dekanaat asub füüsiliselt ICT hoones I korrusel ruumis ICT-120, </a:t>
            </a:r>
          </a:p>
          <a:p>
            <a:pPr lvl="1"/>
            <a:endParaRPr lang="et-EE" altLang="et-EE" sz="1600" b="1" dirty="0" smtClean="0"/>
          </a:p>
          <a:p>
            <a:pPr lvl="1"/>
            <a:r>
              <a:rPr lang="et-EE" altLang="et-EE" sz="1600" b="1" dirty="0" smtClean="0"/>
              <a:t>Õppekonsultandid </a:t>
            </a:r>
            <a:r>
              <a:rPr lang="et-EE" altLang="et-EE" sz="1600" b="1" dirty="0"/>
              <a:t>Merike </a:t>
            </a:r>
            <a:r>
              <a:rPr lang="et-EE" altLang="et-EE" sz="1600" b="1" dirty="0" smtClean="0"/>
              <a:t>Siidoja,</a:t>
            </a:r>
            <a:r>
              <a:rPr lang="et-EE" altLang="et-EE" sz="1600" dirty="0" smtClean="0"/>
              <a:t> </a:t>
            </a:r>
            <a:r>
              <a:rPr lang="et-EE" altLang="et-EE" sz="1600" b="1" dirty="0" smtClean="0"/>
              <a:t>Kairi Põder, Katri Kadakas ja</a:t>
            </a:r>
            <a:r>
              <a:rPr lang="et-EE" altLang="et-EE" sz="1600" dirty="0" smtClean="0"/>
              <a:t> </a:t>
            </a:r>
            <a:r>
              <a:rPr lang="et-EE" altLang="et-EE" sz="1600" b="1" dirty="0" smtClean="0"/>
              <a:t>Küllike Näks</a:t>
            </a:r>
            <a:r>
              <a:rPr lang="et-EE" altLang="et-EE" dirty="0" smtClean="0"/>
              <a:t> </a:t>
            </a:r>
            <a:endParaRPr lang="et-EE" altLang="et-EE" dirty="0"/>
          </a:p>
          <a:p>
            <a:endParaRPr lang="et-EE" dirty="0"/>
          </a:p>
        </p:txBody>
      </p:sp>
    </p:spTree>
    <p:extLst>
      <p:ext uri="{BB962C8B-B14F-4D97-AF65-F5344CB8AC3E}">
        <p14:creationId xmlns:p14="http://schemas.microsoft.com/office/powerpoint/2010/main" val="260368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Infotehnoloogia teaduskond</a:t>
            </a:r>
          </a:p>
          <a:p>
            <a:endParaRPr lang="et-EE" dirty="0"/>
          </a:p>
        </p:txBody>
      </p:sp>
      <p:sp>
        <p:nvSpPr>
          <p:cNvPr id="3" name="Text Placeholder 2"/>
          <p:cNvSpPr>
            <a:spLocks noGrp="1"/>
          </p:cNvSpPr>
          <p:nvPr>
            <p:ph type="body" sz="quarter" idx="14"/>
          </p:nvPr>
        </p:nvSpPr>
        <p:spPr/>
        <p:txBody>
          <a:bodyPr/>
          <a:lstStyle/>
          <a:p>
            <a:pPr>
              <a:buFont typeface="Arial" panose="020B0604020202020204" pitchFamily="34" charset="0"/>
              <a:buChar char="•"/>
              <a:defRPr/>
            </a:pPr>
            <a:r>
              <a:rPr lang="et-EE" altLang="et-EE" sz="2800" dirty="0"/>
              <a:t>Arvutisüsteemide </a:t>
            </a:r>
            <a:r>
              <a:rPr lang="et-EE" altLang="et-EE" sz="2800" dirty="0" smtClean="0"/>
              <a:t>instituut  (IA)</a:t>
            </a:r>
            <a:r>
              <a:rPr lang="et-EE" altLang="et-EE" sz="2800" dirty="0"/>
              <a:t>	</a:t>
            </a:r>
          </a:p>
          <a:p>
            <a:pPr>
              <a:buFont typeface="Arial" panose="020B0604020202020204" pitchFamily="34" charset="0"/>
              <a:buChar char="•"/>
              <a:defRPr/>
            </a:pPr>
            <a:r>
              <a:rPr lang="et-EE" altLang="et-EE" sz="2800" dirty="0"/>
              <a:t>Tarkvarateaduse </a:t>
            </a:r>
            <a:r>
              <a:rPr lang="et-EE" altLang="et-EE" sz="2800" dirty="0" smtClean="0"/>
              <a:t>instituut   (IT)</a:t>
            </a:r>
            <a:endParaRPr lang="et-EE" altLang="et-EE" sz="2800" dirty="0"/>
          </a:p>
          <a:p>
            <a:pPr>
              <a:buFont typeface="Arial" panose="020B0604020202020204" pitchFamily="34" charset="0"/>
              <a:buChar char="•"/>
              <a:defRPr/>
            </a:pPr>
            <a:r>
              <a:rPr lang="et-EE" altLang="et-EE" sz="2800" dirty="0"/>
              <a:t>Tervishoiutehnoloogiate </a:t>
            </a:r>
            <a:r>
              <a:rPr lang="et-EE" altLang="et-EE" sz="2800" dirty="0" smtClean="0"/>
              <a:t>instituut  (IH)</a:t>
            </a:r>
            <a:endParaRPr lang="et-EE" altLang="et-EE" sz="2800" dirty="0"/>
          </a:p>
          <a:p>
            <a:pPr>
              <a:buFont typeface="Arial" panose="020B0604020202020204" pitchFamily="34" charset="0"/>
              <a:buChar char="•"/>
              <a:defRPr/>
            </a:pPr>
            <a:r>
              <a:rPr lang="et-EE" altLang="et-EE" sz="2800" dirty="0"/>
              <a:t>Elektroonikainstituut	</a:t>
            </a:r>
            <a:r>
              <a:rPr lang="et-EE" altLang="et-EE" sz="2800" dirty="0" smtClean="0"/>
              <a:t> (IE)</a:t>
            </a:r>
            <a:endParaRPr lang="et-EE" altLang="et-EE" sz="2800" dirty="0"/>
          </a:p>
          <a:p>
            <a:pPr>
              <a:buFont typeface="Arial" panose="020B0604020202020204" pitchFamily="34" charset="0"/>
              <a:buChar char="•"/>
              <a:defRPr/>
            </a:pPr>
            <a:r>
              <a:rPr lang="et-EE" altLang="et-EE" sz="2800" dirty="0"/>
              <a:t>IT </a:t>
            </a:r>
            <a:r>
              <a:rPr lang="et-EE" altLang="et-EE" sz="2800" dirty="0" smtClean="0"/>
              <a:t>Kolledž  (IC)</a:t>
            </a:r>
            <a:endParaRPr lang="et-EE" sz="2800" dirty="0"/>
          </a:p>
          <a:p>
            <a:endParaRPr lang="et-EE" dirty="0"/>
          </a:p>
        </p:txBody>
      </p:sp>
    </p:spTree>
    <p:extLst>
      <p:ext uri="{BB962C8B-B14F-4D97-AF65-F5344CB8AC3E}">
        <p14:creationId xmlns:p14="http://schemas.microsoft.com/office/powerpoint/2010/main" val="193489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altLang="et-EE" dirty="0" smtClean="0"/>
              <a:t>Ülikooli </a:t>
            </a:r>
            <a:r>
              <a:rPr lang="et-EE" altLang="et-EE" dirty="0" err="1" smtClean="0"/>
              <a:t>ÕppekavaD</a:t>
            </a:r>
            <a:endParaRPr lang="et-EE" dirty="0"/>
          </a:p>
          <a:p>
            <a:endParaRPr lang="et-EE" dirty="0"/>
          </a:p>
        </p:txBody>
      </p:sp>
      <p:sp>
        <p:nvSpPr>
          <p:cNvPr id="3" name="Text Placeholder 2"/>
          <p:cNvSpPr>
            <a:spLocks noGrp="1"/>
          </p:cNvSpPr>
          <p:nvPr>
            <p:ph type="body" sz="quarter" idx="14"/>
          </p:nvPr>
        </p:nvSpPr>
        <p:spPr/>
        <p:txBody>
          <a:bodyPr/>
          <a:lstStyle/>
          <a:p>
            <a:pPr marL="342900" indent="-342900">
              <a:buFont typeface="Arial" panose="020B0604020202020204" pitchFamily="34" charset="0"/>
              <a:buChar char="•"/>
            </a:pPr>
            <a:r>
              <a:rPr lang="et-EE" altLang="et-EE" sz="2000" dirty="0" smtClean="0"/>
              <a:t>Tallinna Tehnikaülikooli </a:t>
            </a:r>
            <a:r>
              <a:rPr lang="et-EE" altLang="et-EE" sz="2000" dirty="0"/>
              <a:t>õppekavad on ainesüsteemse ülesehitusega ja moodulstruktuuriga</a:t>
            </a:r>
          </a:p>
          <a:p>
            <a:pPr marL="342900" indent="-342900">
              <a:buFont typeface="Arial" panose="020B0604020202020204" pitchFamily="34" charset="0"/>
              <a:buChar char="•"/>
            </a:pPr>
            <a:r>
              <a:rPr lang="et-EE" altLang="et-EE" sz="2000" dirty="0"/>
              <a:t>Õppekava osad (võivad koosneda ühest või mitmest moodulist):</a:t>
            </a:r>
          </a:p>
          <a:p>
            <a:pPr lvl="1"/>
            <a:r>
              <a:rPr lang="et-EE" altLang="et-EE" sz="2000" dirty="0" err="1"/>
              <a:t>Üldõpe</a:t>
            </a:r>
            <a:endParaRPr lang="et-EE" altLang="et-EE" sz="2000" dirty="0"/>
          </a:p>
          <a:p>
            <a:pPr lvl="1"/>
            <a:r>
              <a:rPr lang="et-EE" altLang="et-EE" sz="2000" dirty="0" smtClean="0"/>
              <a:t>Põhiõpe</a:t>
            </a:r>
            <a:endParaRPr lang="et-EE" altLang="et-EE" sz="2000" dirty="0"/>
          </a:p>
          <a:p>
            <a:pPr lvl="1"/>
            <a:r>
              <a:rPr lang="et-EE" altLang="et-EE" sz="2000" dirty="0" err="1"/>
              <a:t>Eriõpe</a:t>
            </a:r>
            <a:endParaRPr lang="et-EE" altLang="et-EE" sz="2000" dirty="0"/>
          </a:p>
          <a:p>
            <a:pPr lvl="1"/>
            <a:r>
              <a:rPr lang="et-EE" altLang="et-EE" sz="2000" dirty="0"/>
              <a:t>Vabaõpe</a:t>
            </a:r>
          </a:p>
          <a:p>
            <a:pPr lvl="1"/>
            <a:r>
              <a:rPr lang="et-EE" altLang="et-EE" sz="2000" dirty="0"/>
              <a:t>Lõputöö </a:t>
            </a:r>
            <a:endParaRPr lang="en-GB" altLang="et-EE" sz="2000" dirty="0"/>
          </a:p>
          <a:p>
            <a:endParaRPr lang="et-EE" dirty="0"/>
          </a:p>
        </p:txBody>
      </p:sp>
    </p:spTree>
    <p:extLst>
      <p:ext uri="{BB962C8B-B14F-4D97-AF65-F5344CB8AC3E}">
        <p14:creationId xmlns:p14="http://schemas.microsoft.com/office/powerpoint/2010/main" val="1980675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altLang="et-EE" dirty="0" smtClean="0"/>
              <a:t>Ülikooli Õppekavad</a:t>
            </a:r>
            <a:endParaRPr lang="et-EE" dirty="0"/>
          </a:p>
          <a:p>
            <a:endParaRPr lang="et-EE" dirty="0"/>
          </a:p>
        </p:txBody>
      </p:sp>
      <p:sp>
        <p:nvSpPr>
          <p:cNvPr id="3" name="Text Placeholder 2"/>
          <p:cNvSpPr>
            <a:spLocks noGrp="1"/>
          </p:cNvSpPr>
          <p:nvPr>
            <p:ph type="body" sz="quarter" idx="14"/>
          </p:nvPr>
        </p:nvSpPr>
        <p:spPr/>
        <p:txBody>
          <a:bodyPr/>
          <a:lstStyle/>
          <a:p>
            <a:pPr>
              <a:buFont typeface="Arial" panose="020B0604020202020204" pitchFamily="34" charset="0"/>
              <a:buChar char="•"/>
            </a:pPr>
            <a:r>
              <a:rPr lang="et-EE" altLang="et-EE" dirty="0"/>
              <a:t>Igale tudengile on kinnistatud üks (ja ainult üks) konkreetne õppekava</a:t>
            </a:r>
          </a:p>
          <a:p>
            <a:pPr>
              <a:buFont typeface="Arial" panose="020B0604020202020204" pitchFamily="34" charset="0"/>
              <a:buChar char="•"/>
            </a:pPr>
            <a:r>
              <a:rPr lang="et-EE" altLang="et-EE" dirty="0"/>
              <a:t>Igas õppekavas on igal moodulil konkreetne maht, mis tuleb täita</a:t>
            </a:r>
          </a:p>
          <a:p>
            <a:pPr>
              <a:buFont typeface="Arial" panose="020B0604020202020204" pitchFamily="34" charset="0"/>
              <a:buChar char="•"/>
            </a:pPr>
            <a:r>
              <a:rPr lang="et-EE" altLang="et-EE" dirty="0"/>
              <a:t>Ühe mooduli </a:t>
            </a:r>
            <a:r>
              <a:rPr lang="et-EE" altLang="et-EE" dirty="0" err="1"/>
              <a:t>ületäitmine</a:t>
            </a:r>
            <a:r>
              <a:rPr lang="et-EE" altLang="et-EE" dirty="0"/>
              <a:t> ei kompenseeri teise puudujääke </a:t>
            </a:r>
            <a:r>
              <a:rPr lang="et-EE" altLang="et-EE" b="1" dirty="0"/>
              <a:t>(v.a. vabaõpe)</a:t>
            </a:r>
          </a:p>
          <a:p>
            <a:pPr>
              <a:buFont typeface="Arial" panose="020B0604020202020204" pitchFamily="34" charset="0"/>
              <a:buChar char="•"/>
            </a:pPr>
            <a:r>
              <a:rPr lang="et-EE" altLang="et-EE" dirty="0"/>
              <a:t>Igal õppekaval on </a:t>
            </a:r>
            <a:r>
              <a:rPr lang="et-EE" altLang="et-EE" dirty="0" smtClean="0">
                <a:solidFill>
                  <a:srgbClr val="FF0000"/>
                </a:solidFill>
              </a:rPr>
              <a:t>programmijuht </a:t>
            </a:r>
            <a:r>
              <a:rPr lang="et-EE" altLang="et-EE" dirty="0">
                <a:solidFill>
                  <a:srgbClr val="FF0000"/>
                </a:solidFill>
              </a:rPr>
              <a:t>ja programmijuhi abi,</a:t>
            </a:r>
            <a:r>
              <a:rPr lang="et-EE" altLang="et-EE" dirty="0"/>
              <a:t> teie personaalsed nõustajad kõigis akadeemilistes küsimustes</a:t>
            </a:r>
            <a:endParaRPr lang="et-EE" dirty="0"/>
          </a:p>
        </p:txBody>
      </p:sp>
    </p:spTree>
    <p:extLst>
      <p:ext uri="{BB962C8B-B14F-4D97-AF65-F5344CB8AC3E}">
        <p14:creationId xmlns:p14="http://schemas.microsoft.com/office/powerpoint/2010/main" val="1554140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smtClean="0"/>
              <a:t>IT </a:t>
            </a:r>
            <a:r>
              <a:rPr lang="et-EE" dirty="0"/>
              <a:t>bakalaureuseõppe programmid ja </a:t>
            </a:r>
            <a:r>
              <a:rPr lang="et-EE" dirty="0" smtClean="0"/>
              <a:t>programmijuhid/abid </a:t>
            </a:r>
            <a:endParaRPr lang="et-EE" dirty="0"/>
          </a:p>
          <a:p>
            <a:endParaRPr lang="et-EE" dirty="0"/>
          </a:p>
        </p:txBody>
      </p:sp>
      <p:sp>
        <p:nvSpPr>
          <p:cNvPr id="3" name="Text Placeholder 2"/>
          <p:cNvSpPr>
            <a:spLocks noGrp="1"/>
          </p:cNvSpPr>
          <p:nvPr>
            <p:ph type="body" sz="quarter" idx="14"/>
          </p:nvPr>
        </p:nvSpPr>
        <p:spPr>
          <a:xfrm>
            <a:off x="2171700" y="1628775"/>
            <a:ext cx="8802242" cy="4789277"/>
          </a:xfrm>
        </p:spPr>
        <p:txBody>
          <a:bodyPr/>
          <a:lstStyle/>
          <a:p>
            <a:pPr>
              <a:buFont typeface="Arial" panose="020B0604020202020204" pitchFamily="34" charset="0"/>
              <a:buChar char="•"/>
            </a:pPr>
            <a:r>
              <a:rPr lang="et-EE" b="1" dirty="0" smtClean="0"/>
              <a:t>Riistvara arendus ja programmeerimine </a:t>
            </a:r>
            <a:r>
              <a:rPr lang="et-EE" b="1" dirty="0"/>
              <a:t>IACB </a:t>
            </a:r>
            <a:r>
              <a:rPr lang="et-EE" b="1" dirty="0" smtClean="0"/>
              <a:t>(Arvutisüsteemid)</a:t>
            </a:r>
            <a:endParaRPr lang="et-EE" b="1" dirty="0"/>
          </a:p>
          <a:p>
            <a:pPr marL="628650" lvl="1"/>
            <a:r>
              <a:rPr lang="et-EE" dirty="0" smtClean="0"/>
              <a:t>Andres Eek; programmijuhi abi Jane Rang</a:t>
            </a:r>
          </a:p>
          <a:p>
            <a:pPr>
              <a:buFont typeface="Arial" panose="020B0604020202020204" pitchFamily="34" charset="0"/>
              <a:buChar char="•"/>
            </a:pPr>
            <a:r>
              <a:rPr lang="et-EE" b="1" dirty="0" smtClean="0"/>
              <a:t>Informaatika IAIB </a:t>
            </a:r>
          </a:p>
          <a:p>
            <a:pPr marL="628650" lvl="1"/>
            <a:r>
              <a:rPr lang="et-EE" dirty="0" smtClean="0"/>
              <a:t>Ago </a:t>
            </a:r>
            <a:r>
              <a:rPr lang="et-EE" dirty="0" err="1" smtClean="0"/>
              <a:t>Luberg</a:t>
            </a:r>
            <a:r>
              <a:rPr lang="et-EE" dirty="0" smtClean="0"/>
              <a:t>; </a:t>
            </a:r>
            <a:r>
              <a:rPr lang="et-EE" dirty="0"/>
              <a:t>programmijuhi abi </a:t>
            </a:r>
            <a:r>
              <a:rPr lang="et-EE" dirty="0" smtClean="0"/>
              <a:t>Emily </a:t>
            </a:r>
            <a:r>
              <a:rPr lang="et-EE" dirty="0" err="1" smtClean="0"/>
              <a:t>Ridal</a:t>
            </a:r>
            <a:endParaRPr lang="et-EE" dirty="0"/>
          </a:p>
          <a:p>
            <a:pPr>
              <a:buFont typeface="Arial" panose="020B0604020202020204" pitchFamily="34" charset="0"/>
              <a:buChar char="•"/>
            </a:pPr>
            <a:r>
              <a:rPr lang="et-EE" b="1" dirty="0"/>
              <a:t>IT süsteemide administreerimine IAAB</a:t>
            </a:r>
            <a:endParaRPr lang="et-EE" dirty="0"/>
          </a:p>
          <a:p>
            <a:pPr marL="628650" lvl="1"/>
            <a:r>
              <a:rPr lang="et-EE" dirty="0"/>
              <a:t>Siim Vene</a:t>
            </a:r>
            <a:r>
              <a:rPr lang="et-EE" sz="1600" dirty="0"/>
              <a:t>; </a:t>
            </a:r>
            <a:r>
              <a:rPr lang="et-EE" dirty="0"/>
              <a:t>programmijuhi abi Nele </a:t>
            </a:r>
            <a:r>
              <a:rPr lang="et-EE" dirty="0" err="1"/>
              <a:t>Teearu</a:t>
            </a:r>
            <a:endParaRPr lang="et-EE" dirty="0"/>
          </a:p>
          <a:p>
            <a:pPr>
              <a:buFont typeface="Arial" panose="020B0604020202020204" pitchFamily="34" charset="0"/>
              <a:buChar char="•"/>
            </a:pPr>
            <a:r>
              <a:rPr lang="et-EE" b="1" dirty="0"/>
              <a:t>IT süsteemide arendus IADB </a:t>
            </a:r>
          </a:p>
          <a:p>
            <a:pPr marL="628650" lvl="1"/>
            <a:r>
              <a:rPr lang="et-EE" dirty="0"/>
              <a:t>Meelis Antoi; programmijuhi abi Dagmar Tamme</a:t>
            </a:r>
          </a:p>
          <a:p>
            <a:pPr>
              <a:buFont typeface="Arial" panose="020B0604020202020204" pitchFamily="34" charset="0"/>
              <a:buChar char="•"/>
            </a:pPr>
            <a:r>
              <a:rPr lang="et-EE" b="1" dirty="0"/>
              <a:t>Äriinfotehnoloogia IABB</a:t>
            </a:r>
            <a:endParaRPr lang="et-EE" dirty="0"/>
          </a:p>
          <a:p>
            <a:pPr marL="628650" lvl="1"/>
            <a:r>
              <a:rPr lang="et-EE" dirty="0" smtClean="0"/>
              <a:t>Karl-Erik Karu; </a:t>
            </a:r>
            <a:r>
              <a:rPr lang="et-EE" dirty="0"/>
              <a:t>programmijuhi abi Riina Soovik</a:t>
            </a:r>
          </a:p>
          <a:p>
            <a:pPr>
              <a:buFont typeface="Arial" panose="020B0604020202020204" pitchFamily="34" charset="0"/>
              <a:buChar char="•"/>
            </a:pPr>
            <a:r>
              <a:rPr lang="et-EE" b="1" dirty="0"/>
              <a:t>Küberturbe tehnoloogiad IVSB </a:t>
            </a:r>
            <a:r>
              <a:rPr lang="et-EE" dirty="0" smtClean="0"/>
              <a:t>(</a:t>
            </a:r>
            <a:r>
              <a:rPr lang="et-EE" dirty="0">
                <a:solidFill>
                  <a:srgbClr val="96004F"/>
                </a:solidFill>
              </a:rPr>
              <a:t>i</a:t>
            </a:r>
            <a:r>
              <a:rPr lang="et-EE" dirty="0" smtClean="0">
                <a:solidFill>
                  <a:srgbClr val="96004F"/>
                </a:solidFill>
              </a:rPr>
              <a:t>nglise </a:t>
            </a:r>
            <a:r>
              <a:rPr lang="et-EE" dirty="0">
                <a:solidFill>
                  <a:srgbClr val="96004F"/>
                </a:solidFill>
              </a:rPr>
              <a:t>keeles</a:t>
            </a:r>
            <a:r>
              <a:rPr lang="et-EE" dirty="0"/>
              <a:t>)</a:t>
            </a:r>
          </a:p>
          <a:p>
            <a:pPr marL="628650" lvl="1"/>
            <a:r>
              <a:rPr lang="et-EE" dirty="0" smtClean="0"/>
              <a:t>Valdo </a:t>
            </a:r>
            <a:r>
              <a:rPr lang="et-EE" dirty="0" err="1" smtClean="0"/>
              <a:t>Praust</a:t>
            </a:r>
            <a:r>
              <a:rPr lang="et-EE" dirty="0" smtClean="0"/>
              <a:t>; programmijuhi abi Dagmar Tamme</a:t>
            </a:r>
          </a:p>
          <a:p>
            <a:pPr marL="342900" lvl="1" indent="0">
              <a:buNone/>
            </a:pPr>
            <a:r>
              <a:rPr lang="et-EE" dirty="0" smtClean="0"/>
              <a:t>Vt. õppekavasid </a:t>
            </a:r>
            <a:r>
              <a:rPr lang="et-EE" dirty="0" smtClean="0">
                <a:hlinkClick r:id="rId2"/>
              </a:rPr>
              <a:t>õppeinfosüsteemist</a:t>
            </a:r>
            <a:r>
              <a:rPr lang="et-EE" dirty="0" smtClean="0"/>
              <a:t>! Samuti IT </a:t>
            </a:r>
            <a:r>
              <a:rPr lang="et-EE" dirty="0" smtClean="0">
                <a:hlinkClick r:id="rId3"/>
              </a:rPr>
              <a:t>teaduskonna kodulehelt</a:t>
            </a:r>
            <a:r>
              <a:rPr lang="et-EE" dirty="0" smtClean="0"/>
              <a:t>!</a:t>
            </a:r>
          </a:p>
          <a:p>
            <a:pPr marL="628650" lvl="1"/>
            <a:endParaRPr lang="et-EE" sz="1600" dirty="0"/>
          </a:p>
          <a:p>
            <a:endParaRPr lang="et-EE" dirty="0"/>
          </a:p>
        </p:txBody>
      </p:sp>
    </p:spTree>
    <p:extLst>
      <p:ext uri="{BB962C8B-B14F-4D97-AF65-F5344CB8AC3E}">
        <p14:creationId xmlns:p14="http://schemas.microsoft.com/office/powerpoint/2010/main" val="809887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Õpingukava</a:t>
            </a:r>
          </a:p>
          <a:p>
            <a:endParaRPr lang="et-EE" dirty="0"/>
          </a:p>
        </p:txBody>
      </p:sp>
      <p:sp>
        <p:nvSpPr>
          <p:cNvPr id="3" name="Text Placeholder 2"/>
          <p:cNvSpPr>
            <a:spLocks noGrp="1"/>
          </p:cNvSpPr>
          <p:nvPr>
            <p:ph type="body" sz="quarter" idx="14"/>
          </p:nvPr>
        </p:nvSpPr>
        <p:spPr>
          <a:xfrm>
            <a:off x="2171700" y="1473199"/>
            <a:ext cx="8802242" cy="4047068"/>
          </a:xfrm>
        </p:spPr>
        <p:txBody>
          <a:bodyPr>
            <a:normAutofit fontScale="92500" lnSpcReduction="10000"/>
          </a:bodyPr>
          <a:lstStyle/>
          <a:p>
            <a:pPr>
              <a:buFont typeface="Arial" panose="020B0604020202020204" pitchFamily="34" charset="0"/>
              <a:buChar char="•"/>
            </a:pPr>
            <a:r>
              <a:rPr lang="et-EE" altLang="et-EE" sz="1900" dirty="0" smtClean="0"/>
              <a:t>Õppur </a:t>
            </a:r>
            <a:r>
              <a:rPr lang="et-EE" altLang="et-EE" sz="1900" dirty="0"/>
              <a:t>peab koostama igaks õpingusemestriks </a:t>
            </a:r>
            <a:r>
              <a:rPr lang="et-EE" altLang="et-EE" sz="1900" b="1" dirty="0" smtClean="0"/>
              <a:t>õpingukava </a:t>
            </a:r>
            <a:r>
              <a:rPr lang="et-EE" altLang="et-EE" sz="1900" dirty="0" smtClean="0"/>
              <a:t>(õpitavate õppeainete nn. deklaratsiooni), </a:t>
            </a:r>
            <a:r>
              <a:rPr lang="et-EE" altLang="et-EE" sz="1900" dirty="0"/>
              <a:t>kuhu ta lülitab ained, mida ta</a:t>
            </a:r>
            <a:r>
              <a:rPr lang="et-EE" altLang="et-EE" sz="1900" b="1" dirty="0"/>
              <a:t> </a:t>
            </a:r>
            <a:r>
              <a:rPr lang="et-EE" altLang="et-EE" sz="1900" b="1" dirty="0">
                <a:solidFill>
                  <a:schemeClr val="hlink"/>
                </a:solidFill>
              </a:rPr>
              <a:t>tahab ja saab </a:t>
            </a:r>
            <a:r>
              <a:rPr lang="et-EE" altLang="et-EE" sz="1900" b="1" dirty="0" smtClean="0">
                <a:solidFill>
                  <a:schemeClr val="hlink"/>
                </a:solidFill>
              </a:rPr>
              <a:t>õppida </a:t>
            </a:r>
          </a:p>
          <a:p>
            <a:pPr>
              <a:buFont typeface="Arial" panose="020B0604020202020204" pitchFamily="34" charset="0"/>
              <a:buChar char="•"/>
            </a:pPr>
            <a:r>
              <a:rPr lang="et-EE" altLang="et-EE" sz="1900" dirty="0" smtClean="0">
                <a:solidFill>
                  <a:schemeClr val="hlink"/>
                </a:solidFill>
              </a:rPr>
              <a:t>Ainete mahtusid mõõdetakse EAP-des, 1 EAP = 26 tundi tööd.</a:t>
            </a:r>
            <a:endParaRPr lang="et-EE" altLang="et-EE" sz="1900" dirty="0">
              <a:solidFill>
                <a:schemeClr val="hlink"/>
              </a:solidFill>
            </a:endParaRPr>
          </a:p>
          <a:p>
            <a:pPr>
              <a:buFont typeface="Arial" panose="020B0604020202020204" pitchFamily="34" charset="0"/>
              <a:buChar char="•"/>
            </a:pPr>
            <a:r>
              <a:rPr lang="et-EE" altLang="et-EE" sz="1900" dirty="0"/>
              <a:t>Õpingukava on </a:t>
            </a:r>
            <a:r>
              <a:rPr lang="et-EE" altLang="et-EE" sz="1900" dirty="0" smtClean="0"/>
              <a:t>tudengi </a:t>
            </a:r>
            <a:r>
              <a:rPr lang="et-EE" altLang="et-EE" sz="1900" dirty="0"/>
              <a:t>poolt eelseisvaks semestriks valitud õppeainete loend, mida ta kohustub </a:t>
            </a:r>
            <a:r>
              <a:rPr lang="et-EE" altLang="et-EE" sz="1900" dirty="0" smtClean="0"/>
              <a:t>õppima </a:t>
            </a:r>
            <a:r>
              <a:rPr lang="et-EE" altLang="et-EE" sz="1900" dirty="0">
                <a:solidFill>
                  <a:schemeClr val="hlink"/>
                </a:solidFill>
              </a:rPr>
              <a:t>(sisuliselt tudengi plaan </a:t>
            </a:r>
            <a:r>
              <a:rPr lang="et-EE" altLang="et-EE" sz="1900" dirty="0" smtClean="0">
                <a:solidFill>
                  <a:schemeClr val="hlink"/>
                </a:solidFill>
              </a:rPr>
              <a:t>ja ka </a:t>
            </a:r>
            <a:r>
              <a:rPr lang="et-EE" altLang="et-EE" sz="1900" dirty="0">
                <a:solidFill>
                  <a:schemeClr val="hlink"/>
                </a:solidFill>
              </a:rPr>
              <a:t>lubadus ülikoolile õppimise </a:t>
            </a:r>
            <a:r>
              <a:rPr lang="et-EE" altLang="et-EE" sz="1900" dirty="0" smtClean="0">
                <a:solidFill>
                  <a:schemeClr val="hlink"/>
                </a:solidFill>
              </a:rPr>
              <a:t>osas algavaks semestriks)</a:t>
            </a:r>
            <a:endParaRPr lang="et-EE" altLang="et-EE" sz="1900" b="1" dirty="0">
              <a:solidFill>
                <a:schemeClr val="hlink"/>
              </a:solidFill>
            </a:endParaRPr>
          </a:p>
          <a:p>
            <a:pPr>
              <a:buFont typeface="Arial" panose="020B0604020202020204" pitchFamily="34" charset="0"/>
              <a:buChar char="•"/>
            </a:pPr>
            <a:r>
              <a:rPr lang="et-EE" altLang="et-EE" sz="1900" dirty="0" smtClean="0"/>
              <a:t>Juhul</a:t>
            </a:r>
            <a:r>
              <a:rPr lang="et-EE" altLang="et-EE" sz="1900" dirty="0"/>
              <a:t>, kui üliõpilane ei õpi antud semestril uusi õppeaineid, </a:t>
            </a:r>
            <a:r>
              <a:rPr lang="et-EE" altLang="et-EE" sz="1900" dirty="0">
                <a:solidFill>
                  <a:srgbClr val="FF6600"/>
                </a:solidFill>
              </a:rPr>
              <a:t>esitab ta tühja õpingukava </a:t>
            </a:r>
            <a:r>
              <a:rPr lang="et-EE" altLang="et-EE" sz="1900" dirty="0" smtClean="0">
                <a:solidFill>
                  <a:srgbClr val="FF6600"/>
                </a:solidFill>
              </a:rPr>
              <a:t>(s.o. õpingukava, mis sisaldab 0 ainet ja seega 0 EAP-d). </a:t>
            </a:r>
          </a:p>
          <a:p>
            <a:pPr>
              <a:buFont typeface="Arial" panose="020B0604020202020204" pitchFamily="34" charset="0"/>
              <a:buChar char="•"/>
            </a:pPr>
            <a:r>
              <a:rPr lang="et-EE" altLang="en-US" dirty="0" smtClean="0"/>
              <a:t>Alates </a:t>
            </a:r>
            <a:r>
              <a:rPr lang="et-EE" altLang="en-US" dirty="0"/>
              <a:t>2023/2024 õa.-st. </a:t>
            </a:r>
            <a:r>
              <a:rPr lang="et-EE" altLang="en-US" dirty="0" smtClean="0"/>
              <a:t>tuleb lõputöö deklareerida </a:t>
            </a:r>
            <a:r>
              <a:rPr lang="et-EE" altLang="en-US" dirty="0"/>
              <a:t>lõpetamise semestri õpingukavas.</a:t>
            </a:r>
            <a:endParaRPr lang="et-EE" altLang="et-EE" sz="1900" dirty="0" smtClean="0">
              <a:solidFill>
                <a:srgbClr val="FF6600"/>
              </a:solidFill>
            </a:endParaRPr>
          </a:p>
          <a:p>
            <a:pPr>
              <a:buFont typeface="Arial" panose="020B0604020202020204" pitchFamily="34" charset="0"/>
              <a:buChar char="•"/>
            </a:pPr>
            <a:r>
              <a:rPr lang="et-EE" altLang="et-EE" sz="1900" dirty="0" smtClean="0"/>
              <a:t>NB1! </a:t>
            </a:r>
            <a:r>
              <a:rPr lang="et-EE" altLang="et-EE" sz="1900" dirty="0"/>
              <a:t>Tühja õpingukava esitamisel arvesta kindlasti koormusnõudeid</a:t>
            </a:r>
            <a:r>
              <a:rPr lang="et-EE" altLang="et-EE" sz="1900" dirty="0" smtClean="0"/>
              <a:t>! </a:t>
            </a:r>
          </a:p>
          <a:p>
            <a:pPr>
              <a:buFont typeface="Arial" panose="020B0604020202020204" pitchFamily="34" charset="0"/>
              <a:buChar char="•"/>
            </a:pPr>
            <a:r>
              <a:rPr lang="et-EE" altLang="et-EE" sz="1900" dirty="0" smtClean="0"/>
              <a:t>NB2! Tühja õpingukava EI SAA ESITADA esimesel õpingute semestril (s.o. </a:t>
            </a:r>
            <a:r>
              <a:rPr lang="et-EE" altLang="et-EE" sz="1900" dirty="0"/>
              <a:t>v</a:t>
            </a:r>
            <a:r>
              <a:rPr lang="et-EE" altLang="et-EE" sz="1900" dirty="0" smtClean="0"/>
              <a:t>aldava enamuse teie jaoks praegu)!</a:t>
            </a:r>
            <a:endParaRPr lang="en-GB" altLang="et-EE" sz="1900" dirty="0">
              <a:solidFill>
                <a:srgbClr val="FF6600"/>
              </a:solidFill>
            </a:endParaRPr>
          </a:p>
          <a:p>
            <a:pPr>
              <a:buFont typeface="Arial" panose="020B0604020202020204" pitchFamily="34" charset="0"/>
              <a:buChar char="•"/>
            </a:pPr>
            <a:endParaRPr lang="et-EE" dirty="0"/>
          </a:p>
          <a:p>
            <a:endParaRPr lang="et-EE" dirty="0"/>
          </a:p>
        </p:txBody>
      </p:sp>
    </p:spTree>
    <p:extLst>
      <p:ext uri="{BB962C8B-B14F-4D97-AF65-F5344CB8AC3E}">
        <p14:creationId xmlns:p14="http://schemas.microsoft.com/office/powerpoint/2010/main" val="785545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altLang="et-EE" sz="2000" dirty="0"/>
              <a:t>Õpingukava koostamine </a:t>
            </a:r>
            <a:r>
              <a:rPr lang="et-EE" altLang="et-EE" sz="2000" dirty="0" smtClean="0"/>
              <a:t>(esimene </a:t>
            </a:r>
            <a:r>
              <a:rPr lang="et-EE" altLang="et-EE" sz="2000" dirty="0"/>
              <a:t>semester)</a:t>
            </a:r>
            <a:endParaRPr lang="et-EE" sz="2000" dirty="0"/>
          </a:p>
          <a:p>
            <a:endParaRPr lang="et-EE" dirty="0"/>
          </a:p>
        </p:txBody>
      </p:sp>
      <p:sp>
        <p:nvSpPr>
          <p:cNvPr id="3" name="Text Placeholder 2"/>
          <p:cNvSpPr>
            <a:spLocks noGrp="1"/>
          </p:cNvSpPr>
          <p:nvPr>
            <p:ph type="body" sz="quarter" idx="14"/>
          </p:nvPr>
        </p:nvSpPr>
        <p:spPr>
          <a:xfrm>
            <a:off x="1009291" y="1199072"/>
            <a:ext cx="9964651" cy="4569904"/>
          </a:xfrm>
        </p:spPr>
        <p:txBody>
          <a:bodyPr>
            <a:normAutofit/>
          </a:bodyPr>
          <a:lstStyle/>
          <a:p>
            <a:pPr marL="342900" indent="-342900">
              <a:buFont typeface="Arial" panose="020B0604020202020204" pitchFamily="34" charset="0"/>
              <a:buChar char="•"/>
            </a:pPr>
            <a:r>
              <a:rPr lang="et-EE" altLang="et-EE" sz="2000" b="1" dirty="0"/>
              <a:t>Tasuta </a:t>
            </a:r>
            <a:r>
              <a:rPr lang="et-EE" altLang="et-EE" sz="2000" b="1" dirty="0" smtClean="0"/>
              <a:t>õppimise jätkuvaks tagamiseks </a:t>
            </a:r>
            <a:r>
              <a:rPr lang="et-EE" altLang="et-EE" sz="2000" b="1" dirty="0"/>
              <a:t>peab üliõpilane õppima nominaalkoormusega ehk sooritama semestris </a:t>
            </a:r>
            <a:r>
              <a:rPr lang="et-EE" altLang="et-EE" sz="2000" b="1" dirty="0" smtClean="0"/>
              <a:t>30 EAP-d või rohkem</a:t>
            </a:r>
            <a:r>
              <a:rPr lang="et-EE" altLang="et-EE" sz="2000" dirty="0" smtClean="0"/>
              <a:t>. </a:t>
            </a:r>
            <a:endParaRPr lang="et-EE" altLang="et-EE" sz="2000" dirty="0"/>
          </a:p>
          <a:p>
            <a:pPr marL="342900" indent="-342900">
              <a:buFont typeface="Arial" panose="020B0604020202020204" pitchFamily="34" charset="0"/>
              <a:buChar char="•"/>
            </a:pPr>
            <a:r>
              <a:rPr lang="et-EE" altLang="et-EE" sz="2000" dirty="0" smtClean="0"/>
              <a:t>Üliõpilane </a:t>
            </a:r>
            <a:r>
              <a:rPr lang="et-EE" altLang="et-EE" sz="2000" dirty="0"/>
              <a:t>peab esimesel õpingusemestril deklareerima vähemalt 15 EAP ulatuses </a:t>
            </a:r>
            <a:r>
              <a:rPr lang="et-EE" altLang="et-EE" sz="2000" b="1" dirty="0">
                <a:solidFill>
                  <a:srgbClr val="FF0000"/>
                </a:solidFill>
              </a:rPr>
              <a:t>(soovitavalt aga kõik) </a:t>
            </a:r>
            <a:r>
              <a:rPr lang="et-EE" altLang="et-EE" sz="2000" dirty="0"/>
              <a:t>tüüpõpingukavas ette nähtud esimese semestri kohustuslikke </a:t>
            </a:r>
            <a:r>
              <a:rPr lang="et-EE" altLang="et-EE" sz="2000" dirty="0" smtClean="0"/>
              <a:t>õppeaineid</a:t>
            </a:r>
          </a:p>
          <a:p>
            <a:pPr marL="342900" indent="-342900">
              <a:buFont typeface="Arial" panose="020B0604020202020204" pitchFamily="34" charset="0"/>
              <a:buChar char="•"/>
            </a:pPr>
            <a:r>
              <a:rPr lang="et-EE" altLang="et-EE" sz="2000" dirty="0" smtClean="0"/>
              <a:t>Tüüpõpingukava on ülikooli poolne nn. ekspertsoovitus ainete valikuks semestrite kaupa kogu õpingute vältel, kuulub õppekava juurde.</a:t>
            </a:r>
          </a:p>
          <a:p>
            <a:pPr marL="342900" indent="-342900">
              <a:buFont typeface="Arial" panose="020B0604020202020204" pitchFamily="34" charset="0"/>
              <a:buChar char="•"/>
            </a:pPr>
            <a:r>
              <a:rPr lang="et-EE" altLang="et-EE" sz="2000" dirty="0" smtClean="0"/>
              <a:t>Esimesel </a:t>
            </a:r>
            <a:r>
              <a:rPr lang="et-EE" altLang="et-EE" sz="2000" dirty="0"/>
              <a:t>semestril tuleb </a:t>
            </a:r>
            <a:r>
              <a:rPr lang="et-EE" altLang="et-EE" sz="2000" dirty="0" smtClean="0"/>
              <a:t>kindlasti deklareerida </a:t>
            </a:r>
            <a:r>
              <a:rPr lang="et-EE" altLang="et-EE" sz="2000" dirty="0"/>
              <a:t>ja sooritada eksameid ja arvestusi </a:t>
            </a:r>
            <a:r>
              <a:rPr lang="et-EE" altLang="et-EE" sz="2000" b="1" dirty="0">
                <a:solidFill>
                  <a:srgbClr val="FF0000"/>
                </a:solidFill>
              </a:rPr>
              <a:t>vähemalt 15 EAP</a:t>
            </a:r>
            <a:r>
              <a:rPr lang="et-EE" altLang="et-EE" sz="2000" dirty="0"/>
              <a:t> ulatuses oma õppekava ainetest </a:t>
            </a:r>
            <a:r>
              <a:rPr lang="et-EE" altLang="et-EE" sz="2000" b="1" dirty="0">
                <a:solidFill>
                  <a:srgbClr val="FF0000"/>
                </a:solidFill>
              </a:rPr>
              <a:t>(vastasel juhul eksmatrikuleerimine) </a:t>
            </a:r>
            <a:endParaRPr lang="et-EE" altLang="et-EE" sz="2000" b="1" dirty="0" smtClean="0">
              <a:solidFill>
                <a:srgbClr val="FF0000"/>
              </a:solidFill>
            </a:endParaRPr>
          </a:p>
          <a:p>
            <a:pPr marL="342900" indent="-342900">
              <a:buFont typeface="Arial" panose="020B0604020202020204" pitchFamily="34" charset="0"/>
              <a:buChar char="•"/>
            </a:pPr>
            <a:r>
              <a:rPr lang="et-EE" altLang="et-EE" sz="2000" dirty="0" smtClean="0"/>
              <a:t>Matemaatika ja füüsika täiendusõpped -&gt; Vabaõppesse</a:t>
            </a:r>
          </a:p>
          <a:p>
            <a:pPr marL="342900" indent="-342900">
              <a:buFont typeface="Arial" panose="020B0604020202020204" pitchFamily="34" charset="0"/>
              <a:buChar char="•"/>
            </a:pPr>
            <a:r>
              <a:rPr lang="et-EE" altLang="et-EE" sz="2000" b="1" dirty="0" smtClean="0"/>
              <a:t>Oma </a:t>
            </a:r>
            <a:r>
              <a:rPr lang="et-EE" altLang="et-EE" sz="2000" b="1" dirty="0"/>
              <a:t>õppekava ainete hulka arvestatakse ka vabaõppe ained, kuid mitte rohkem </a:t>
            </a:r>
            <a:r>
              <a:rPr lang="et-EE" altLang="et-EE" sz="2000" b="1" dirty="0" smtClean="0"/>
              <a:t>kui õppekavas </a:t>
            </a:r>
            <a:r>
              <a:rPr lang="et-EE" altLang="et-EE" sz="2000" b="1" dirty="0"/>
              <a:t>ettenähtud vabaõppe </a:t>
            </a:r>
            <a:r>
              <a:rPr lang="et-EE" altLang="et-EE" sz="2000" b="1" dirty="0" smtClean="0"/>
              <a:t>maht</a:t>
            </a:r>
            <a:endParaRPr lang="en-GB" altLang="et-EE" sz="2000" b="1" dirty="0"/>
          </a:p>
          <a:p>
            <a:endParaRPr lang="et-EE" dirty="0"/>
          </a:p>
        </p:txBody>
      </p:sp>
    </p:spTree>
    <p:extLst>
      <p:ext uri="{BB962C8B-B14F-4D97-AF65-F5344CB8AC3E}">
        <p14:creationId xmlns:p14="http://schemas.microsoft.com/office/powerpoint/2010/main" val="504303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altLang="et-EE" sz="2000" dirty="0"/>
              <a:t>Õpingukava koostamine </a:t>
            </a:r>
            <a:r>
              <a:rPr lang="et-EE" altLang="et-EE" sz="2000" dirty="0" smtClean="0"/>
              <a:t>(Esimene </a:t>
            </a:r>
            <a:r>
              <a:rPr lang="et-EE" altLang="et-EE" sz="2000" dirty="0"/>
              <a:t>semester)</a:t>
            </a:r>
            <a:endParaRPr lang="et-EE" sz="2000" dirty="0"/>
          </a:p>
          <a:p>
            <a:endParaRPr lang="et-EE" dirty="0"/>
          </a:p>
        </p:txBody>
      </p:sp>
      <p:sp>
        <p:nvSpPr>
          <p:cNvPr id="3" name="Text Placeholder 2"/>
          <p:cNvSpPr>
            <a:spLocks noGrp="1"/>
          </p:cNvSpPr>
          <p:nvPr>
            <p:ph type="body" sz="quarter" idx="14"/>
          </p:nvPr>
        </p:nvSpPr>
        <p:spPr>
          <a:xfrm>
            <a:off x="862642" y="1121434"/>
            <a:ext cx="10111300" cy="4647542"/>
          </a:xfrm>
        </p:spPr>
        <p:txBody>
          <a:bodyPr>
            <a:normAutofit/>
          </a:bodyPr>
          <a:lstStyle/>
          <a:p>
            <a:pPr>
              <a:lnSpc>
                <a:spcPct val="80000"/>
              </a:lnSpc>
              <a:buFont typeface="Arial" panose="020B0604020202020204" pitchFamily="34" charset="0"/>
              <a:buChar char="•"/>
            </a:pPr>
            <a:r>
              <a:rPr lang="et-EE" altLang="et-EE" sz="2000" dirty="0"/>
              <a:t>Õpingukava koostatakse õppeinfosüsteemis </a:t>
            </a:r>
            <a:r>
              <a:rPr lang="et-EE" altLang="et-EE" sz="2000" b="1" dirty="0">
                <a:solidFill>
                  <a:srgbClr val="7030A0"/>
                </a:solidFill>
                <a:hlinkClick r:id="rId2"/>
              </a:rPr>
              <a:t>http://ois2.ttu.ee/</a:t>
            </a:r>
            <a:endParaRPr lang="et-EE" altLang="et-EE" sz="2000" b="1" dirty="0">
              <a:solidFill>
                <a:srgbClr val="7030A0"/>
              </a:solidFill>
            </a:endParaRPr>
          </a:p>
          <a:p>
            <a:pPr>
              <a:lnSpc>
                <a:spcPct val="80000"/>
              </a:lnSpc>
              <a:buFont typeface="Arial" panose="020B0604020202020204" pitchFamily="34" charset="0"/>
              <a:buChar char="•"/>
            </a:pPr>
            <a:r>
              <a:rPr lang="et-EE" altLang="et-EE" sz="2000" dirty="0" smtClean="0"/>
              <a:t>Sisenemisvõimalused: ID-kaart, </a:t>
            </a:r>
            <a:r>
              <a:rPr lang="et-EE" altLang="et-EE" sz="2000" dirty="0" err="1" smtClean="0"/>
              <a:t>Smart-ID</a:t>
            </a:r>
            <a:r>
              <a:rPr lang="et-EE" altLang="et-EE" sz="2000" dirty="0" smtClean="0"/>
              <a:t>, mobiil-ID, erijuhul </a:t>
            </a:r>
            <a:r>
              <a:rPr lang="et-EE" altLang="et-EE" sz="2000" dirty="0"/>
              <a:t>tellida kasutajanimi ja parool IT osakonnast, </a:t>
            </a:r>
            <a:r>
              <a:rPr lang="et-EE" altLang="et-EE" sz="2000" dirty="0" smtClean="0"/>
              <a:t>ruum SOC-129</a:t>
            </a:r>
            <a:r>
              <a:rPr lang="et-EE" altLang="et-EE" sz="2000" dirty="0"/>
              <a:t>, tel. 6203460</a:t>
            </a:r>
          </a:p>
          <a:p>
            <a:pPr>
              <a:lnSpc>
                <a:spcPct val="80000"/>
              </a:lnSpc>
              <a:buFont typeface="Arial" panose="020B0604020202020204" pitchFamily="34" charset="0"/>
              <a:buChar char="•"/>
            </a:pPr>
            <a:r>
              <a:rPr lang="et-EE" altLang="et-EE" sz="2000" dirty="0" smtClean="0"/>
              <a:t>UNI-ID luuakse kõigile tudengitele ülikooli poolt, tudeng</a:t>
            </a:r>
            <a:r>
              <a:rPr lang="et-EE" sz="2000" dirty="0" smtClean="0"/>
              <a:t> peab </a:t>
            </a:r>
            <a:r>
              <a:rPr lang="et-EE" sz="2000" dirty="0"/>
              <a:t>selle ainult aktiveerima. Täpsema info </a:t>
            </a:r>
            <a:r>
              <a:rPr lang="et-EE" sz="2000" dirty="0" smtClean="0"/>
              <a:t>saate/saite kõik oma </a:t>
            </a:r>
            <a:r>
              <a:rPr lang="et-EE" sz="2000" dirty="0"/>
              <a:t>isiklikule meili aadressile (sellele, mille </a:t>
            </a:r>
            <a:r>
              <a:rPr lang="et-EE" sz="2000" dirty="0" smtClean="0"/>
              <a:t>te SAIS-is enda andmetes sisestasite). </a:t>
            </a:r>
            <a:endParaRPr lang="et-EE" altLang="et-EE" sz="2000" dirty="0"/>
          </a:p>
          <a:p>
            <a:pPr>
              <a:lnSpc>
                <a:spcPct val="80000"/>
              </a:lnSpc>
              <a:buFont typeface="Arial" panose="020B0604020202020204" pitchFamily="34" charset="0"/>
              <a:buChar char="•"/>
            </a:pPr>
            <a:r>
              <a:rPr lang="et-EE" altLang="et-EE" sz="2000" dirty="0"/>
              <a:t>Õpingukava tuleb esitada </a:t>
            </a:r>
            <a:r>
              <a:rPr lang="et-EE" altLang="et-EE" sz="2000" dirty="0" smtClean="0"/>
              <a:t>(s.o. </a:t>
            </a:r>
            <a:r>
              <a:rPr lang="et-EE" altLang="et-EE" sz="2000" dirty="0"/>
              <a:t>a</a:t>
            </a:r>
            <a:r>
              <a:rPr lang="et-EE" altLang="et-EE" sz="2000" dirty="0" smtClean="0"/>
              <a:t>ined deklareerida</a:t>
            </a:r>
            <a:r>
              <a:rPr lang="et-EE" altLang="et-EE" sz="2000" dirty="0"/>
              <a:t>) akadeemilises kalendris näidatud </a:t>
            </a:r>
            <a:r>
              <a:rPr lang="et-EE" altLang="et-EE" sz="2000" dirty="0" smtClean="0"/>
              <a:t>tähtajaks </a:t>
            </a:r>
            <a:r>
              <a:rPr lang="et-EE" altLang="et-EE" sz="2000" b="1" dirty="0" smtClean="0"/>
              <a:t>(NB! see on „range tähtaeg“, tegemata jätmine = eksmatrikuleerimine)</a:t>
            </a:r>
            <a:endParaRPr lang="et-EE" altLang="et-EE" sz="2000" b="1" dirty="0"/>
          </a:p>
          <a:p>
            <a:pPr lvl="1">
              <a:lnSpc>
                <a:spcPct val="80000"/>
              </a:lnSpc>
            </a:pPr>
            <a:r>
              <a:rPr lang="et-EE" altLang="et-EE" sz="2000" dirty="0"/>
              <a:t>t</a:t>
            </a:r>
            <a:r>
              <a:rPr lang="et-EE" altLang="et-EE" sz="2000" dirty="0" smtClean="0"/>
              <a:t>änavu siis </a:t>
            </a:r>
            <a:r>
              <a:rPr lang="et-EE" altLang="et-EE" sz="2000" b="1" dirty="0" smtClean="0">
                <a:solidFill>
                  <a:srgbClr val="FF0000"/>
                </a:solidFill>
              </a:rPr>
              <a:t>11. </a:t>
            </a:r>
            <a:r>
              <a:rPr lang="et-EE" altLang="et-EE" sz="2000" b="1" dirty="0">
                <a:solidFill>
                  <a:srgbClr val="FF0000"/>
                </a:solidFill>
              </a:rPr>
              <a:t>september </a:t>
            </a:r>
            <a:r>
              <a:rPr lang="et-EE" altLang="et-EE" sz="2000" b="1" dirty="0" smtClean="0">
                <a:solidFill>
                  <a:srgbClr val="FF0000"/>
                </a:solidFill>
              </a:rPr>
              <a:t>2023 </a:t>
            </a:r>
            <a:endParaRPr lang="et-EE" altLang="et-EE" sz="2000" b="1" dirty="0">
              <a:solidFill>
                <a:srgbClr val="FF0000"/>
              </a:solidFill>
            </a:endParaRPr>
          </a:p>
          <a:p>
            <a:pPr>
              <a:lnSpc>
                <a:spcPct val="80000"/>
              </a:lnSpc>
              <a:buFont typeface="Arial" panose="020B0604020202020204" pitchFamily="34" charset="0"/>
              <a:buChar char="•"/>
            </a:pPr>
            <a:r>
              <a:rPr lang="et-EE" altLang="et-EE" sz="2000" dirty="0"/>
              <a:t>Üliõpilasel on õigus valida oma õpingukavasse </a:t>
            </a:r>
            <a:r>
              <a:rPr lang="et-EE" altLang="et-EE" sz="2000" dirty="0" smtClean="0"/>
              <a:t>põhimõtteliselt kõiki meie ülikoolis </a:t>
            </a:r>
            <a:r>
              <a:rPr lang="et-EE" altLang="et-EE" sz="2000" dirty="0"/>
              <a:t>õpetatavaid õppeaineid</a:t>
            </a:r>
          </a:p>
          <a:p>
            <a:pPr>
              <a:lnSpc>
                <a:spcPct val="80000"/>
              </a:lnSpc>
              <a:buFont typeface="Arial" panose="020B0604020202020204" pitchFamily="34" charset="0"/>
              <a:buChar char="•"/>
            </a:pPr>
            <a:r>
              <a:rPr lang="et-EE" altLang="et-EE" sz="2000" dirty="0"/>
              <a:t>Õppekavasse mittekuuluvad ained kantakse vabaõppe moodulisse</a:t>
            </a:r>
          </a:p>
          <a:p>
            <a:pPr>
              <a:lnSpc>
                <a:spcPct val="80000"/>
              </a:lnSpc>
              <a:buFont typeface="Arial" panose="020B0604020202020204" pitchFamily="34" charset="0"/>
              <a:buChar char="•"/>
            </a:pPr>
            <a:r>
              <a:rPr lang="et-EE" altLang="et-EE" sz="2000" dirty="0"/>
              <a:t>Deklareerimisel kindlasti kontrollida, et oleks õige õppejõu nimi</a:t>
            </a:r>
          </a:p>
          <a:p>
            <a:endParaRPr lang="et-EE" dirty="0"/>
          </a:p>
        </p:txBody>
      </p:sp>
    </p:spTree>
    <p:extLst>
      <p:ext uri="{BB962C8B-B14F-4D97-AF65-F5344CB8AC3E}">
        <p14:creationId xmlns:p14="http://schemas.microsoft.com/office/powerpoint/2010/main" val="3735303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altLang="et-EE" sz="2000" dirty="0"/>
              <a:t>Akadeemiline kalender: sügis </a:t>
            </a:r>
            <a:r>
              <a:rPr lang="et-EE" altLang="et-EE" sz="2000" dirty="0" smtClean="0"/>
              <a:t>2023/2024</a:t>
            </a:r>
            <a:endParaRPr lang="et-EE" sz="2000" dirty="0"/>
          </a:p>
        </p:txBody>
      </p:sp>
      <p:sp>
        <p:nvSpPr>
          <p:cNvPr id="3" name="Text Placeholder 2"/>
          <p:cNvSpPr>
            <a:spLocks noGrp="1"/>
          </p:cNvSpPr>
          <p:nvPr>
            <p:ph type="body" sz="quarter" idx="14"/>
          </p:nvPr>
        </p:nvSpPr>
        <p:spPr/>
        <p:txBody>
          <a:bodyPr>
            <a:normAutofit/>
          </a:bodyPr>
          <a:lstStyle/>
          <a:p>
            <a:r>
              <a:rPr lang="et-EE" altLang="et-EE" sz="2400" dirty="0"/>
              <a:t>Sügissemestri tähtsamad </a:t>
            </a:r>
            <a:r>
              <a:rPr lang="et-EE" altLang="et-EE" sz="2400" dirty="0" smtClean="0"/>
              <a:t>kuupäevad teie jaoks:</a:t>
            </a:r>
            <a:endParaRPr lang="et-EE" altLang="et-EE" sz="2400" dirty="0"/>
          </a:p>
          <a:p>
            <a:pPr>
              <a:buFont typeface="Arial" panose="020B0604020202020204" pitchFamily="34" charset="0"/>
              <a:buChar char="•"/>
            </a:pPr>
            <a:r>
              <a:rPr lang="et-EE" altLang="et-EE" sz="2400" dirty="0" smtClean="0"/>
              <a:t>õppeaasta </a:t>
            </a:r>
            <a:r>
              <a:rPr lang="et-EE" altLang="et-EE" sz="2400" dirty="0"/>
              <a:t>algus </a:t>
            </a:r>
            <a:r>
              <a:rPr lang="et-EE" altLang="et-EE" sz="2400" dirty="0" smtClean="0"/>
              <a:t>28.august 2023 </a:t>
            </a:r>
            <a:endParaRPr lang="et-EE" altLang="et-EE" sz="2400" dirty="0"/>
          </a:p>
          <a:p>
            <a:pPr>
              <a:buFont typeface="Arial" panose="020B0604020202020204" pitchFamily="34" charset="0"/>
              <a:buChar char="•"/>
            </a:pPr>
            <a:r>
              <a:rPr lang="et-EE" altLang="et-EE" sz="2400" dirty="0"/>
              <a:t>sügissemestri algus </a:t>
            </a:r>
            <a:r>
              <a:rPr lang="et-EE" altLang="et-EE" sz="2400" dirty="0" smtClean="0"/>
              <a:t>4.september 2023</a:t>
            </a:r>
            <a:endParaRPr lang="et-EE" altLang="et-EE" sz="2400" dirty="0"/>
          </a:p>
          <a:p>
            <a:pPr>
              <a:buFont typeface="Arial" panose="020B0604020202020204" pitchFamily="34" charset="0"/>
              <a:buChar char="•"/>
            </a:pPr>
            <a:r>
              <a:rPr lang="et-EE" altLang="et-EE" sz="2400" dirty="0"/>
              <a:t>õpingukava esitamise (deklareerimise) tähtaeg  </a:t>
            </a:r>
          </a:p>
          <a:p>
            <a:pPr marL="0" indent="0">
              <a:buNone/>
            </a:pPr>
            <a:r>
              <a:rPr lang="et-EE" altLang="et-EE" sz="2400" b="1" dirty="0">
                <a:solidFill>
                  <a:srgbClr val="FF0000"/>
                </a:solidFill>
              </a:rPr>
              <a:t> </a:t>
            </a:r>
            <a:r>
              <a:rPr lang="et-EE" altLang="et-EE" sz="2400" b="1" dirty="0" smtClean="0">
                <a:solidFill>
                  <a:srgbClr val="FF0000"/>
                </a:solidFill>
              </a:rPr>
              <a:t>                 11. </a:t>
            </a:r>
            <a:r>
              <a:rPr lang="et-EE" altLang="et-EE" sz="2400" b="1" dirty="0">
                <a:solidFill>
                  <a:srgbClr val="FF0000"/>
                </a:solidFill>
              </a:rPr>
              <a:t>september </a:t>
            </a:r>
            <a:r>
              <a:rPr lang="et-EE" altLang="et-EE" sz="2400" b="1" dirty="0" smtClean="0">
                <a:solidFill>
                  <a:srgbClr val="FF0000"/>
                </a:solidFill>
              </a:rPr>
              <a:t>2023</a:t>
            </a:r>
            <a:endParaRPr lang="et-EE" altLang="et-EE" sz="2400" b="1" dirty="0">
              <a:solidFill>
                <a:srgbClr val="FF0000"/>
              </a:solidFill>
            </a:endParaRPr>
          </a:p>
          <a:p>
            <a:pPr>
              <a:buFont typeface="Arial" panose="020B0604020202020204" pitchFamily="34" charset="0"/>
              <a:buChar char="•"/>
            </a:pPr>
            <a:r>
              <a:rPr lang="et-EE" altLang="et-EE" sz="2400" dirty="0" smtClean="0"/>
              <a:t>jõuluvaheaeg 24.detsember 2023 </a:t>
            </a:r>
            <a:r>
              <a:rPr lang="et-EE" altLang="et-EE" sz="2400" dirty="0"/>
              <a:t>- 1.jaanuar </a:t>
            </a:r>
            <a:r>
              <a:rPr lang="et-EE" altLang="et-EE" sz="2400" dirty="0" smtClean="0"/>
              <a:t>2024</a:t>
            </a:r>
            <a:endParaRPr lang="et-EE" altLang="et-EE" sz="2400" dirty="0"/>
          </a:p>
          <a:p>
            <a:pPr>
              <a:buFont typeface="Arial" panose="020B0604020202020204" pitchFamily="34" charset="0"/>
              <a:buChar char="•"/>
            </a:pPr>
            <a:r>
              <a:rPr lang="et-EE" altLang="et-EE" sz="2400" dirty="0"/>
              <a:t>e</a:t>
            </a:r>
            <a:r>
              <a:rPr lang="et-EE" altLang="et-EE" sz="2400" dirty="0" smtClean="0"/>
              <a:t>simese semestri eksamite ja arvestuste sooritamise </a:t>
            </a:r>
            <a:r>
              <a:rPr lang="et-EE" altLang="et-EE" sz="2400" dirty="0"/>
              <a:t>lõpptähtaeg </a:t>
            </a:r>
            <a:r>
              <a:rPr lang="et-EE" altLang="et-EE" sz="2400" dirty="0" smtClean="0"/>
              <a:t>17.jaanuar 2024</a:t>
            </a:r>
            <a:endParaRPr lang="et-EE" altLang="et-EE" sz="2400" dirty="0"/>
          </a:p>
        </p:txBody>
      </p:sp>
    </p:spTree>
    <p:extLst>
      <p:ext uri="{BB962C8B-B14F-4D97-AF65-F5344CB8AC3E}">
        <p14:creationId xmlns:p14="http://schemas.microsoft.com/office/powerpoint/2010/main" val="20516835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smtClean="0"/>
              <a:t>TUNNIPLAAN</a:t>
            </a:r>
            <a:endParaRPr lang="en-US" dirty="0"/>
          </a:p>
        </p:txBody>
      </p:sp>
      <p:sp>
        <p:nvSpPr>
          <p:cNvPr id="3" name="Text Placeholder 2"/>
          <p:cNvSpPr>
            <a:spLocks noGrp="1"/>
          </p:cNvSpPr>
          <p:nvPr>
            <p:ph type="body" sz="quarter" idx="14"/>
          </p:nvPr>
        </p:nvSpPr>
        <p:spPr/>
        <p:txBody>
          <a:bodyPr>
            <a:normAutofit lnSpcReduction="10000"/>
          </a:bodyPr>
          <a:lstStyle/>
          <a:p>
            <a:r>
              <a:rPr lang="en-US" dirty="0" err="1"/>
              <a:t>Kättesaadav</a:t>
            </a:r>
            <a:r>
              <a:rPr lang="en-US" dirty="0"/>
              <a:t> </a:t>
            </a:r>
            <a:r>
              <a:rPr lang="en-US" dirty="0" smtClean="0"/>
              <a:t>ÕIS-</a:t>
            </a:r>
            <a:r>
              <a:rPr lang="et-EE" dirty="0" smtClean="0"/>
              <a:t>i</a:t>
            </a:r>
            <a:r>
              <a:rPr lang="en-US" dirty="0" smtClean="0"/>
              <a:t>s</a:t>
            </a:r>
            <a:r>
              <a:rPr lang="et-EE" dirty="0"/>
              <a:t> </a:t>
            </a:r>
            <a:r>
              <a:rPr lang="et-EE" dirty="0" smtClean="0"/>
              <a:t>( </a:t>
            </a:r>
            <a:r>
              <a:rPr lang="et-EE" dirty="0" smtClean="0">
                <a:hlinkClick r:id="rId2"/>
              </a:rPr>
              <a:t>http</a:t>
            </a:r>
            <a:r>
              <a:rPr lang="et-EE" dirty="0">
                <a:hlinkClick r:id="rId2"/>
              </a:rPr>
              <a:t>://ois2.ttu.ee</a:t>
            </a:r>
            <a:r>
              <a:rPr lang="et-EE" dirty="0" smtClean="0">
                <a:hlinkClick r:id="rId2"/>
              </a:rPr>
              <a:t>/</a:t>
            </a:r>
            <a:r>
              <a:rPr lang="et-EE" dirty="0" smtClean="0"/>
              <a:t> )</a:t>
            </a:r>
            <a:endParaRPr lang="en-US" dirty="0"/>
          </a:p>
          <a:p>
            <a:r>
              <a:rPr lang="en-US" dirty="0" err="1" smtClean="0"/>
              <a:t>Õpperühma</a:t>
            </a:r>
            <a:r>
              <a:rPr lang="en-US" dirty="0" smtClean="0"/>
              <a:t> </a:t>
            </a:r>
            <a:r>
              <a:rPr lang="en-US" dirty="0" err="1"/>
              <a:t>näeb</a:t>
            </a:r>
            <a:r>
              <a:rPr lang="en-US" dirty="0"/>
              <a:t> </a:t>
            </a:r>
            <a:r>
              <a:rPr lang="en-US" dirty="0" smtClean="0"/>
              <a:t>ÕIS</a:t>
            </a:r>
            <a:r>
              <a:rPr lang="et-EE" dirty="0" smtClean="0"/>
              <a:t>-</a:t>
            </a:r>
            <a:r>
              <a:rPr lang="en-US" dirty="0" smtClean="0"/>
              <a:t>is </a:t>
            </a:r>
            <a:r>
              <a:rPr lang="en-US" dirty="0" err="1"/>
              <a:t>oma</a:t>
            </a:r>
            <a:r>
              <a:rPr lang="en-US" dirty="0"/>
              <a:t> </a:t>
            </a:r>
            <a:r>
              <a:rPr lang="en-US" dirty="0" err="1"/>
              <a:t>andmete</a:t>
            </a:r>
            <a:r>
              <a:rPr lang="en-US" dirty="0"/>
              <a:t> alt</a:t>
            </a:r>
          </a:p>
          <a:p>
            <a:r>
              <a:rPr lang="en-US" dirty="0" err="1"/>
              <a:t>Näiteks</a:t>
            </a:r>
            <a:r>
              <a:rPr lang="en-US" dirty="0"/>
              <a:t>: </a:t>
            </a:r>
            <a:r>
              <a:rPr lang="en-US" dirty="0" smtClean="0"/>
              <a:t>I</a:t>
            </a:r>
            <a:r>
              <a:rPr lang="et-EE" dirty="0" smtClean="0"/>
              <a:t>ABB</a:t>
            </a:r>
            <a:r>
              <a:rPr lang="en-US" dirty="0" smtClean="0"/>
              <a:t>11 </a:t>
            </a:r>
            <a:r>
              <a:rPr lang="en-US" dirty="0"/>
              <a:t>– </a:t>
            </a:r>
            <a:r>
              <a:rPr lang="et-EE" dirty="0" smtClean="0"/>
              <a:t>tähed näitavad õppekava, </a:t>
            </a:r>
            <a:r>
              <a:rPr lang="en-US" dirty="0" err="1" smtClean="0"/>
              <a:t>esimene</a:t>
            </a:r>
            <a:r>
              <a:rPr lang="en-US" dirty="0" smtClean="0"/>
              <a:t> </a:t>
            </a:r>
            <a:r>
              <a:rPr lang="en-US" dirty="0"/>
              <a:t>number </a:t>
            </a:r>
            <a:r>
              <a:rPr lang="en-US" dirty="0" err="1"/>
              <a:t>näitab</a:t>
            </a:r>
            <a:r>
              <a:rPr lang="en-US" dirty="0"/>
              <a:t> </a:t>
            </a:r>
            <a:r>
              <a:rPr lang="en-US" dirty="0" err="1"/>
              <a:t>semestrit</a:t>
            </a:r>
            <a:r>
              <a:rPr lang="en-US" dirty="0"/>
              <a:t>, </a:t>
            </a:r>
            <a:r>
              <a:rPr lang="et-EE" dirty="0" smtClean="0"/>
              <a:t>teine</a:t>
            </a:r>
            <a:r>
              <a:rPr lang="en-US" dirty="0" smtClean="0"/>
              <a:t> </a:t>
            </a:r>
            <a:r>
              <a:rPr lang="en-US" dirty="0" err="1"/>
              <a:t>rühma</a:t>
            </a:r>
            <a:r>
              <a:rPr lang="en-US" dirty="0"/>
              <a:t> </a:t>
            </a:r>
            <a:r>
              <a:rPr lang="en-US" dirty="0" err="1"/>
              <a:t>numbrit</a:t>
            </a:r>
            <a:endParaRPr lang="en-US" dirty="0"/>
          </a:p>
          <a:p>
            <a:r>
              <a:rPr lang="en-US" dirty="0" err="1"/>
              <a:t>Tunniplaani</a:t>
            </a:r>
            <a:r>
              <a:rPr lang="en-US" dirty="0"/>
              <a:t> </a:t>
            </a:r>
            <a:r>
              <a:rPr lang="en-US" dirty="0" err="1"/>
              <a:t>lugedes</a:t>
            </a:r>
            <a:r>
              <a:rPr lang="en-US" dirty="0"/>
              <a:t> </a:t>
            </a:r>
            <a:r>
              <a:rPr lang="en-US" dirty="0" err="1"/>
              <a:t>pöörake</a:t>
            </a:r>
            <a:r>
              <a:rPr lang="en-US" dirty="0"/>
              <a:t> </a:t>
            </a:r>
            <a:r>
              <a:rPr lang="en-US" dirty="0" err="1"/>
              <a:t>tähelepanu</a:t>
            </a:r>
            <a:r>
              <a:rPr lang="en-US" dirty="0"/>
              <a:t> </a:t>
            </a:r>
            <a:r>
              <a:rPr lang="en-US" dirty="0" err="1"/>
              <a:t>nädalatele</a:t>
            </a:r>
            <a:r>
              <a:rPr lang="en-US" dirty="0"/>
              <a:t> </a:t>
            </a:r>
            <a:r>
              <a:rPr lang="et-EE" dirty="0" smtClean="0"/>
              <a:t>(vt. </a:t>
            </a:r>
            <a:r>
              <a:rPr lang="en-US" dirty="0" err="1" smtClean="0"/>
              <a:t>veerg</a:t>
            </a:r>
            <a:r>
              <a:rPr lang="en-US" dirty="0" smtClean="0"/>
              <a:t> </a:t>
            </a:r>
            <a:r>
              <a:rPr lang="et-EE" dirty="0" smtClean="0"/>
              <a:t>Õppenädalad</a:t>
            </a:r>
            <a:r>
              <a:rPr lang="en-US" dirty="0" smtClean="0"/>
              <a:t>), n</a:t>
            </a:r>
            <a:r>
              <a:rPr lang="et-EE" dirty="0" err="1" smtClean="0"/>
              <a:t>äiteks</a:t>
            </a:r>
            <a:r>
              <a:rPr lang="en-US" dirty="0" smtClean="0"/>
              <a:t>: </a:t>
            </a:r>
            <a:endParaRPr lang="en-US" dirty="0"/>
          </a:p>
          <a:p>
            <a:pPr lvl="1"/>
            <a:r>
              <a:rPr lang="en-US" dirty="0" smtClean="0"/>
              <a:t>1-16</a:t>
            </a:r>
            <a:r>
              <a:rPr lang="et-EE" dirty="0" smtClean="0"/>
              <a:t>, s.t. õppetöö</a:t>
            </a:r>
            <a:r>
              <a:rPr lang="en-US" dirty="0" smtClean="0"/>
              <a:t> </a:t>
            </a:r>
            <a:r>
              <a:rPr lang="en-US" dirty="0" err="1" smtClean="0"/>
              <a:t>toimu</a:t>
            </a:r>
            <a:r>
              <a:rPr lang="et-EE" dirty="0" smtClean="0"/>
              <a:t>b</a:t>
            </a:r>
            <a:r>
              <a:rPr lang="en-US" dirty="0" smtClean="0"/>
              <a:t> </a:t>
            </a:r>
            <a:r>
              <a:rPr lang="et-EE" dirty="0" smtClean="0"/>
              <a:t>kõigil</a:t>
            </a:r>
            <a:r>
              <a:rPr lang="en-US" dirty="0" smtClean="0"/>
              <a:t> </a:t>
            </a:r>
            <a:r>
              <a:rPr lang="et-EE" dirty="0" smtClean="0"/>
              <a:t>semestri õppe</a:t>
            </a:r>
            <a:r>
              <a:rPr lang="en-US" dirty="0" err="1" smtClean="0"/>
              <a:t>nädala</a:t>
            </a:r>
            <a:r>
              <a:rPr lang="et-EE" dirty="0" smtClean="0"/>
              <a:t>te</a:t>
            </a:r>
            <a:r>
              <a:rPr lang="en-US" dirty="0" smtClean="0"/>
              <a:t>l</a:t>
            </a:r>
            <a:r>
              <a:rPr lang="en-US" dirty="0"/>
              <a:t>; </a:t>
            </a:r>
          </a:p>
          <a:p>
            <a:pPr lvl="1"/>
            <a:r>
              <a:rPr lang="en-US" dirty="0" smtClean="0"/>
              <a:t>3-16</a:t>
            </a:r>
            <a:r>
              <a:rPr lang="et-EE" dirty="0" smtClean="0"/>
              <a:t>, s.t.</a:t>
            </a:r>
            <a:r>
              <a:rPr lang="en-US" dirty="0" smtClean="0"/>
              <a:t> </a:t>
            </a:r>
            <a:r>
              <a:rPr lang="et-EE" dirty="0" smtClean="0"/>
              <a:t>konkreetne õppetöö (näiteks laborid vm.)</a:t>
            </a:r>
            <a:r>
              <a:rPr lang="en-US" dirty="0" smtClean="0"/>
              <a:t> alga</a:t>
            </a:r>
            <a:r>
              <a:rPr lang="et-EE" dirty="0" smtClean="0"/>
              <a:t>b</a:t>
            </a:r>
            <a:r>
              <a:rPr lang="en-US" dirty="0" smtClean="0"/>
              <a:t> 3</a:t>
            </a:r>
            <a:r>
              <a:rPr lang="et-EE" dirty="0" smtClean="0"/>
              <a:t>. õppe</a:t>
            </a:r>
            <a:r>
              <a:rPr lang="en-US" dirty="0" err="1" smtClean="0"/>
              <a:t>nädalal</a:t>
            </a:r>
            <a:endParaRPr lang="et-EE" dirty="0" smtClean="0"/>
          </a:p>
          <a:p>
            <a:pPr lvl="1"/>
            <a:r>
              <a:rPr lang="et-EE" dirty="0" smtClean="0"/>
              <a:t>1-5, s.t. õppetöö toimub nädalatel 1 kuni 5 (Matemaatika täiendusõppe näide)</a:t>
            </a:r>
            <a:endParaRPr lang="en-US" dirty="0"/>
          </a:p>
          <a:p>
            <a:r>
              <a:rPr lang="et-EE" dirty="0" smtClean="0"/>
              <a:t>Nn. p</a:t>
            </a:r>
            <a:r>
              <a:rPr lang="en-US" dirty="0" err="1" smtClean="0"/>
              <a:t>aaritud</a:t>
            </a:r>
            <a:r>
              <a:rPr lang="et-EE" dirty="0" smtClean="0"/>
              <a:t> ja </a:t>
            </a:r>
            <a:r>
              <a:rPr lang="en-US" dirty="0" err="1" smtClean="0"/>
              <a:t>paaris</a:t>
            </a:r>
            <a:r>
              <a:rPr lang="en-US" dirty="0" smtClean="0"/>
              <a:t> </a:t>
            </a:r>
            <a:r>
              <a:rPr lang="en-US" dirty="0" err="1"/>
              <a:t>nädalad</a:t>
            </a:r>
            <a:r>
              <a:rPr lang="en-US" dirty="0"/>
              <a:t>, </a:t>
            </a:r>
            <a:r>
              <a:rPr lang="en-US" dirty="0" err="1"/>
              <a:t>tähistatud</a:t>
            </a:r>
            <a:r>
              <a:rPr lang="en-US" dirty="0"/>
              <a:t> </a:t>
            </a:r>
            <a:r>
              <a:rPr lang="et-EE" dirty="0" smtClean="0"/>
              <a:t>tunniplaanis </a:t>
            </a:r>
            <a:r>
              <a:rPr lang="en-US" dirty="0" err="1" smtClean="0"/>
              <a:t>erinevate</a:t>
            </a:r>
            <a:r>
              <a:rPr lang="en-US" dirty="0" smtClean="0"/>
              <a:t> </a:t>
            </a:r>
            <a:r>
              <a:rPr lang="en-US" dirty="0" err="1"/>
              <a:t>värvidega</a:t>
            </a:r>
            <a:endParaRPr lang="en-US" dirty="0"/>
          </a:p>
          <a:p>
            <a:r>
              <a:rPr lang="et-EE" dirty="0" smtClean="0"/>
              <a:t>4.09</a:t>
            </a:r>
            <a:r>
              <a:rPr lang="en-US" dirty="0" smtClean="0"/>
              <a:t> </a:t>
            </a:r>
            <a:r>
              <a:rPr lang="en-US" dirty="0" err="1"/>
              <a:t>algab</a:t>
            </a:r>
            <a:r>
              <a:rPr lang="en-US" dirty="0"/>
              <a:t> </a:t>
            </a:r>
            <a:r>
              <a:rPr lang="en-US" dirty="0" smtClean="0"/>
              <a:t>1.nädal</a:t>
            </a:r>
            <a:r>
              <a:rPr lang="en-US" dirty="0"/>
              <a:t>, </a:t>
            </a:r>
            <a:r>
              <a:rPr lang="en-US" dirty="0" err="1"/>
              <a:t>õppenädalat</a:t>
            </a:r>
            <a:r>
              <a:rPr lang="en-US" dirty="0"/>
              <a:t> </a:t>
            </a:r>
            <a:r>
              <a:rPr lang="en-US" dirty="0" err="1"/>
              <a:t>näeb</a:t>
            </a:r>
            <a:r>
              <a:rPr lang="en-US" dirty="0"/>
              <a:t> </a:t>
            </a:r>
            <a:r>
              <a:rPr lang="en-US" dirty="0" smtClean="0"/>
              <a:t>ÕIS</a:t>
            </a:r>
            <a:r>
              <a:rPr lang="et-EE" dirty="0" smtClean="0"/>
              <a:t>-</a:t>
            </a:r>
            <a:r>
              <a:rPr lang="en-US" dirty="0" smtClean="0"/>
              <a:t>is</a:t>
            </a:r>
            <a:r>
              <a:rPr lang="et-EE" dirty="0" smtClean="0"/>
              <a:t> (NB!! ei ole seotud tavakalendri nädalate paarsusega, sel aastal vastupidi)</a:t>
            </a:r>
            <a:endParaRPr lang="en-US" dirty="0"/>
          </a:p>
          <a:p>
            <a:endParaRPr lang="en-US" dirty="0"/>
          </a:p>
        </p:txBody>
      </p:sp>
    </p:spTree>
    <p:extLst>
      <p:ext uri="{BB962C8B-B14F-4D97-AF65-F5344CB8AC3E}">
        <p14:creationId xmlns:p14="http://schemas.microsoft.com/office/powerpoint/2010/main" val="1701667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1"/>
          <p:cNvSpPr>
            <a:spLocks noGrp="1"/>
          </p:cNvSpPr>
          <p:nvPr>
            <p:ph type="body" sz="quarter" idx="13"/>
          </p:nvPr>
        </p:nvSpPr>
        <p:spPr/>
        <p:txBody>
          <a:bodyPr/>
          <a:lstStyle/>
          <a:p>
            <a:r>
              <a:rPr lang="et-EE" altLang="en-US" dirty="0" smtClean="0">
                <a:solidFill>
                  <a:srgbClr val="332B60"/>
                </a:solidFill>
              </a:rPr>
              <a:t>Tallinna Tehnikaülikooli lühitutvustus</a:t>
            </a:r>
            <a:endParaRPr lang="en-US" altLang="en-US" dirty="0">
              <a:solidFill>
                <a:srgbClr val="332B60"/>
              </a:solidFill>
            </a:endParaRPr>
          </a:p>
        </p:txBody>
      </p:sp>
      <p:sp>
        <p:nvSpPr>
          <p:cNvPr id="6147" name="Text Placeholder 2"/>
          <p:cNvSpPr>
            <a:spLocks noGrp="1"/>
          </p:cNvSpPr>
          <p:nvPr>
            <p:ph type="body" sz="quarter" idx="14"/>
          </p:nvPr>
        </p:nvSpPr>
        <p:spPr>
          <a:xfrm>
            <a:off x="2171700" y="1628775"/>
            <a:ext cx="8802242" cy="4040505"/>
          </a:xfrm>
        </p:spPr>
        <p:txBody>
          <a:bodyPr>
            <a:normAutofit/>
          </a:bodyPr>
          <a:lstStyle/>
          <a:p>
            <a:pPr marL="342900" indent="-342900">
              <a:buFont typeface="Arial" panose="020B0604020202020204" pitchFamily="34" charset="0"/>
              <a:buChar char="•"/>
            </a:pPr>
            <a:r>
              <a:rPr lang="et-EE" altLang="et-EE" dirty="0" smtClean="0"/>
              <a:t>Asutamisaasta </a:t>
            </a:r>
            <a:r>
              <a:rPr lang="et-EE" altLang="et-EE" dirty="0"/>
              <a:t>1918</a:t>
            </a:r>
          </a:p>
          <a:p>
            <a:pPr marL="342900" indent="-342900">
              <a:buFont typeface="Arial" panose="020B0604020202020204" pitchFamily="34" charset="0"/>
              <a:buChar char="•"/>
            </a:pPr>
            <a:r>
              <a:rPr lang="et-EE" altLang="et-EE" dirty="0"/>
              <a:t>Ülikooliõigused alates 1936</a:t>
            </a:r>
          </a:p>
          <a:p>
            <a:pPr marL="342900" indent="-342900">
              <a:buFont typeface="Arial" panose="020B0604020202020204" pitchFamily="34" charset="0"/>
              <a:buChar char="•"/>
            </a:pPr>
            <a:r>
              <a:rPr lang="et-EE" altLang="et-EE" dirty="0"/>
              <a:t>Aastatel 1941 ja 1944-1989 oli õppeasutuse nimi </a:t>
            </a:r>
            <a:r>
              <a:rPr lang="et-EE" altLang="et-EE" b="1" dirty="0"/>
              <a:t>Tallinna Polütehniline Instituut</a:t>
            </a:r>
          </a:p>
          <a:p>
            <a:pPr marL="342900" indent="-342900">
              <a:buFont typeface="Arial" panose="020B0604020202020204" pitchFamily="34" charset="0"/>
              <a:buChar char="•"/>
            </a:pPr>
            <a:r>
              <a:rPr lang="et-EE" altLang="et-EE" dirty="0"/>
              <a:t>Aastast 1990 nimi </a:t>
            </a:r>
            <a:r>
              <a:rPr lang="et-EE" altLang="et-EE" b="1" dirty="0"/>
              <a:t>Tallinna Tehnikaülikool </a:t>
            </a:r>
            <a:br>
              <a:rPr lang="et-EE" altLang="et-EE" b="1" dirty="0"/>
            </a:br>
            <a:r>
              <a:rPr lang="et-EE" altLang="et-EE" i="1" dirty="0"/>
              <a:t>Tallinn </a:t>
            </a:r>
            <a:r>
              <a:rPr lang="et-EE" altLang="et-EE" i="1" dirty="0" err="1"/>
              <a:t>University</a:t>
            </a:r>
            <a:r>
              <a:rPr lang="et-EE" altLang="et-EE" i="1" dirty="0"/>
              <a:t> of </a:t>
            </a:r>
            <a:r>
              <a:rPr lang="et-EE" altLang="et-EE" i="1" dirty="0" err="1"/>
              <a:t>Technology</a:t>
            </a:r>
            <a:endParaRPr lang="et-EE" altLang="et-EE" i="1" dirty="0"/>
          </a:p>
          <a:p>
            <a:pPr marL="342900" indent="-342900">
              <a:buFont typeface="Arial" panose="020B0604020202020204" pitchFamily="34" charset="0"/>
              <a:buChar char="•"/>
            </a:pPr>
            <a:r>
              <a:rPr lang="et-EE" altLang="et-EE" dirty="0"/>
              <a:t>Kasutusel </a:t>
            </a:r>
            <a:r>
              <a:rPr lang="et-EE" altLang="et-EE" dirty="0" smtClean="0"/>
              <a:t>lühendid </a:t>
            </a:r>
            <a:r>
              <a:rPr lang="et-EE" altLang="et-EE" dirty="0" err="1"/>
              <a:t>TalTech</a:t>
            </a:r>
            <a:r>
              <a:rPr lang="et-EE" altLang="et-EE" dirty="0"/>
              <a:t> </a:t>
            </a:r>
            <a:r>
              <a:rPr lang="et-EE" altLang="et-EE" dirty="0" smtClean="0"/>
              <a:t>ja TTÜ</a:t>
            </a:r>
          </a:p>
        </p:txBody>
      </p:sp>
    </p:spTree>
    <p:extLst>
      <p:ext uri="{BB962C8B-B14F-4D97-AF65-F5344CB8AC3E}">
        <p14:creationId xmlns:p14="http://schemas.microsoft.com/office/powerpoint/2010/main" val="1476163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altLang="et-EE" sz="2000" dirty="0"/>
              <a:t>Üliõpilaskood</a:t>
            </a:r>
          </a:p>
          <a:p>
            <a:endParaRPr lang="et-EE" dirty="0"/>
          </a:p>
        </p:txBody>
      </p:sp>
      <p:sp>
        <p:nvSpPr>
          <p:cNvPr id="3" name="Text Placeholder 2"/>
          <p:cNvSpPr>
            <a:spLocks noGrp="1"/>
          </p:cNvSpPr>
          <p:nvPr>
            <p:ph type="body" sz="quarter" idx="14"/>
          </p:nvPr>
        </p:nvSpPr>
        <p:spPr/>
        <p:txBody>
          <a:bodyPr/>
          <a:lstStyle/>
          <a:p>
            <a:pPr lvl="1"/>
            <a:r>
              <a:rPr lang="et-EE" altLang="et-EE" sz="2000" dirty="0"/>
              <a:t>üliõpilase personaalne </a:t>
            </a:r>
            <a:r>
              <a:rPr lang="et-EE" altLang="et-EE" sz="2000" dirty="0" smtClean="0"/>
              <a:t>identifikaator </a:t>
            </a:r>
            <a:r>
              <a:rPr lang="et-EE" altLang="et-EE" sz="1600" i="1" dirty="0" smtClean="0"/>
              <a:t>(isikukood) </a:t>
            </a:r>
            <a:r>
              <a:rPr lang="et-EE" altLang="et-EE" sz="2000" dirty="0" smtClean="0"/>
              <a:t>ülikoolis</a:t>
            </a:r>
            <a:endParaRPr lang="et-EE" altLang="et-EE" sz="2000" dirty="0"/>
          </a:p>
          <a:p>
            <a:pPr lvl="1"/>
            <a:endParaRPr lang="et-EE" altLang="et-EE" sz="2000" dirty="0"/>
          </a:p>
          <a:p>
            <a:pPr lvl="1"/>
            <a:r>
              <a:rPr lang="et-EE" altLang="et-EE" sz="2000" dirty="0"/>
              <a:t>koosneb matriklinumbrist ja õppekava tähisest</a:t>
            </a:r>
          </a:p>
          <a:p>
            <a:pPr marL="342900" lvl="1" indent="0">
              <a:buNone/>
            </a:pPr>
            <a:endParaRPr lang="et-EE" altLang="et-EE" sz="2000" dirty="0"/>
          </a:p>
          <a:p>
            <a:pPr lvl="1" algn="ctr">
              <a:buNone/>
            </a:pPr>
            <a:r>
              <a:rPr lang="et-EE" altLang="et-EE" sz="2400" b="1" dirty="0" smtClean="0"/>
              <a:t>230123IACB</a:t>
            </a:r>
          </a:p>
          <a:p>
            <a:pPr lvl="1" algn="ctr">
              <a:buNone/>
            </a:pPr>
            <a:endParaRPr lang="et-EE" altLang="et-EE" sz="2000" dirty="0"/>
          </a:p>
          <a:p>
            <a:pPr lvl="1"/>
            <a:r>
              <a:rPr lang="et-EE" altLang="et-EE" sz="2000" dirty="0"/>
              <a:t>NB! </a:t>
            </a:r>
            <a:r>
              <a:rPr lang="et-EE" altLang="et-EE" sz="2000" dirty="0" smtClean="0"/>
              <a:t>ainult </a:t>
            </a:r>
            <a:r>
              <a:rPr lang="et-EE" altLang="et-EE" sz="2000" dirty="0"/>
              <a:t>matriklinumber ei ole üliõpilaskood!</a:t>
            </a:r>
          </a:p>
          <a:p>
            <a:pPr lvl="1"/>
            <a:endParaRPr lang="et-EE" altLang="et-EE" sz="2000" dirty="0"/>
          </a:p>
          <a:p>
            <a:pPr lvl="1"/>
            <a:r>
              <a:rPr lang="et-EE" altLang="et-EE" sz="2000" dirty="0"/>
              <a:t>Kirjutage </a:t>
            </a:r>
            <a:r>
              <a:rPr lang="et-EE" altLang="et-EE" sz="2000" dirty="0" smtClean="0"/>
              <a:t>kõikjale ja alati </a:t>
            </a:r>
            <a:r>
              <a:rPr lang="et-EE" altLang="et-EE" sz="2000" dirty="0"/>
              <a:t>(e-kirjad, avaldused, eksamitööd, kodutööd, kontrolltööd, jne.) oma nime juurde kindlasti ka üliõpilaskood!</a:t>
            </a:r>
            <a:endParaRPr lang="en-GB" altLang="et-EE" sz="2000" dirty="0"/>
          </a:p>
          <a:p>
            <a:endParaRPr lang="et-EE" dirty="0"/>
          </a:p>
        </p:txBody>
      </p:sp>
    </p:spTree>
    <p:extLst>
      <p:ext uri="{BB962C8B-B14F-4D97-AF65-F5344CB8AC3E}">
        <p14:creationId xmlns:p14="http://schemas.microsoft.com/office/powerpoint/2010/main" val="33484563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altLang="et-EE" dirty="0"/>
              <a:t>Õppekoormus</a:t>
            </a:r>
            <a:endParaRPr lang="et-EE" dirty="0"/>
          </a:p>
        </p:txBody>
      </p:sp>
      <p:sp>
        <p:nvSpPr>
          <p:cNvPr id="3" name="Text Placeholder 2"/>
          <p:cNvSpPr>
            <a:spLocks noGrp="1"/>
          </p:cNvSpPr>
          <p:nvPr>
            <p:ph type="body" sz="quarter" idx="14"/>
          </p:nvPr>
        </p:nvSpPr>
        <p:spPr/>
        <p:txBody>
          <a:bodyPr/>
          <a:lstStyle/>
          <a:p>
            <a:pPr marL="342900" indent="-342900">
              <a:buFont typeface="Arial" panose="020B0604020202020204" pitchFamily="34" charset="0"/>
              <a:buChar char="•"/>
            </a:pPr>
            <a:r>
              <a:rPr lang="et-EE" altLang="et-EE" sz="2000" dirty="0"/>
              <a:t>Õppekoormuse järgi on </a:t>
            </a:r>
            <a:r>
              <a:rPr lang="et-EE" altLang="et-EE" sz="2000" dirty="0" smtClean="0"/>
              <a:t>üliõpilane kas</a:t>
            </a:r>
            <a:endParaRPr lang="et-EE" altLang="et-EE" sz="2000" dirty="0"/>
          </a:p>
          <a:p>
            <a:pPr lvl="1"/>
            <a:r>
              <a:rPr lang="et-EE" altLang="et-EE" sz="2000" dirty="0"/>
              <a:t>täiskoormusega õppija </a:t>
            </a:r>
            <a:r>
              <a:rPr lang="et-EE" altLang="et-EE" sz="2000" dirty="0" smtClean="0"/>
              <a:t>või</a:t>
            </a:r>
            <a:endParaRPr lang="et-EE" altLang="et-EE" sz="2000" dirty="0"/>
          </a:p>
          <a:p>
            <a:pPr lvl="1"/>
            <a:r>
              <a:rPr lang="et-EE" altLang="et-EE" sz="2000" dirty="0"/>
              <a:t>osakoormusega õppija</a:t>
            </a:r>
          </a:p>
          <a:p>
            <a:pPr marL="342900" indent="-342900">
              <a:buFont typeface="Arial" panose="020B0604020202020204" pitchFamily="34" charset="0"/>
              <a:buChar char="•"/>
            </a:pPr>
            <a:r>
              <a:rPr lang="et-EE" altLang="et-EE" sz="2000" dirty="0"/>
              <a:t>Sisseastumisel valib üliõpilane esimeseks õppeaastaks </a:t>
            </a:r>
            <a:r>
              <a:rPr lang="et-EE" altLang="et-EE" sz="2000" dirty="0" smtClean="0"/>
              <a:t>õppekoormuse (valdav enamus teist on praegu täiskoormusel)</a:t>
            </a:r>
            <a:endParaRPr lang="et-EE" altLang="et-EE" sz="2000" dirty="0"/>
          </a:p>
          <a:p>
            <a:pPr marL="342900" indent="-342900">
              <a:buFont typeface="Arial" panose="020B0604020202020204" pitchFamily="34" charset="0"/>
              <a:buChar char="•"/>
            </a:pPr>
            <a:r>
              <a:rPr lang="et-EE" altLang="et-EE" sz="2000" dirty="0"/>
              <a:t>Edasi arvutab ülikool iga õppeaasta lõpus, mitu ainepunkti on üliõpilane tegelikult kogunud (kumulatiivselt) iga õppetööst osavõtu semestri kohta ja määrab selle alusel, kas üliõpilane õpib täis- või osakoormusega  </a:t>
            </a:r>
            <a:endParaRPr lang="en-GB" altLang="et-EE" sz="2000" dirty="0"/>
          </a:p>
          <a:p>
            <a:endParaRPr lang="et-EE" dirty="0"/>
          </a:p>
        </p:txBody>
      </p:sp>
    </p:spTree>
    <p:extLst>
      <p:ext uri="{BB962C8B-B14F-4D97-AF65-F5344CB8AC3E}">
        <p14:creationId xmlns:p14="http://schemas.microsoft.com/office/powerpoint/2010/main" val="19710304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Õppekoormus</a:t>
            </a:r>
          </a:p>
          <a:p>
            <a:endParaRPr lang="et-EE" dirty="0"/>
          </a:p>
        </p:txBody>
      </p:sp>
      <p:sp>
        <p:nvSpPr>
          <p:cNvPr id="3" name="Text Placeholder 2"/>
          <p:cNvSpPr>
            <a:spLocks noGrp="1"/>
          </p:cNvSpPr>
          <p:nvPr>
            <p:ph type="body" sz="quarter" idx="14"/>
          </p:nvPr>
        </p:nvSpPr>
        <p:spPr/>
        <p:txBody>
          <a:bodyPr/>
          <a:lstStyle/>
          <a:p>
            <a:pPr>
              <a:buFont typeface="Arial" panose="020B0604020202020204" pitchFamily="34" charset="0"/>
              <a:buChar char="•"/>
              <a:defRPr/>
            </a:pPr>
            <a:r>
              <a:rPr lang="et-EE" altLang="et-EE" sz="2400" dirty="0"/>
              <a:t>Koormusarvutus toimub </a:t>
            </a:r>
            <a:r>
              <a:rPr lang="et-EE" altLang="et-EE" sz="2400" b="1" dirty="0"/>
              <a:t>kord aastas</a:t>
            </a:r>
            <a:r>
              <a:rPr lang="et-EE" altLang="et-EE" sz="2400" dirty="0"/>
              <a:t> akadeemilises kalendris fikseeritud õppeaasta lõpu seisuga </a:t>
            </a:r>
          </a:p>
          <a:p>
            <a:pPr>
              <a:buFont typeface="Arial" panose="020B0604020202020204" pitchFamily="34" charset="0"/>
              <a:buChar char="•"/>
              <a:defRPr/>
            </a:pPr>
            <a:r>
              <a:rPr lang="et-EE" altLang="et-EE" sz="2400" dirty="0"/>
              <a:t>Arvesse võetakse kõik teie õppekavasse sobivad sooritused </a:t>
            </a:r>
            <a:endParaRPr lang="et-EE" altLang="et-EE" sz="2400" dirty="0" smtClean="0"/>
          </a:p>
          <a:p>
            <a:pPr>
              <a:buFont typeface="Arial" panose="020B0604020202020204" pitchFamily="34" charset="0"/>
              <a:buChar char="•"/>
              <a:defRPr/>
            </a:pPr>
            <a:r>
              <a:rPr lang="et-EE" altLang="et-EE" sz="2400" dirty="0" smtClean="0">
                <a:solidFill>
                  <a:srgbClr val="FF0000"/>
                </a:solidFill>
              </a:rPr>
              <a:t>NB</a:t>
            </a:r>
            <a:r>
              <a:rPr lang="et-EE" altLang="et-EE" sz="2400" dirty="0">
                <a:solidFill>
                  <a:srgbClr val="FF0000"/>
                </a:solidFill>
              </a:rPr>
              <a:t>! Vabaõppest läheb koormusarvestusse ainult </a:t>
            </a:r>
            <a:r>
              <a:rPr lang="et-EE" altLang="et-EE" sz="2400" dirty="0" smtClean="0">
                <a:solidFill>
                  <a:srgbClr val="FF0000"/>
                </a:solidFill>
              </a:rPr>
              <a:t>õppekavaga määratud vabaõppemooduli </a:t>
            </a:r>
            <a:r>
              <a:rPr lang="et-EE" altLang="et-EE" sz="2400" dirty="0">
                <a:solidFill>
                  <a:srgbClr val="FF0000"/>
                </a:solidFill>
              </a:rPr>
              <a:t>maht</a:t>
            </a:r>
            <a:r>
              <a:rPr lang="et-EE" altLang="et-EE" sz="2400" dirty="0">
                <a:solidFill>
                  <a:schemeClr val="folHlink"/>
                </a:solidFill>
              </a:rPr>
              <a:t>.</a:t>
            </a:r>
          </a:p>
          <a:p>
            <a:pPr>
              <a:buFont typeface="Arial" panose="020B0604020202020204" pitchFamily="34" charset="0"/>
              <a:buChar char="•"/>
              <a:defRPr/>
            </a:pPr>
            <a:r>
              <a:rPr lang="et-EE" altLang="et-EE" sz="2400" dirty="0" smtClean="0"/>
              <a:t>Semestri </a:t>
            </a:r>
            <a:r>
              <a:rPr lang="et-EE" altLang="et-EE" sz="2400" dirty="0"/>
              <a:t>soorituste maht ei ole </a:t>
            </a:r>
            <a:r>
              <a:rPr lang="et-EE" altLang="et-EE" sz="2400" dirty="0" smtClean="0"/>
              <a:t>limiteeritud.</a:t>
            </a:r>
            <a:endParaRPr lang="et-EE" altLang="et-EE" sz="2400" dirty="0"/>
          </a:p>
          <a:p>
            <a:endParaRPr lang="et-EE" dirty="0"/>
          </a:p>
        </p:txBody>
      </p:sp>
    </p:spTree>
    <p:extLst>
      <p:ext uri="{BB962C8B-B14F-4D97-AF65-F5344CB8AC3E}">
        <p14:creationId xmlns:p14="http://schemas.microsoft.com/office/powerpoint/2010/main" val="6538857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Nominaalkoormus</a:t>
            </a:r>
          </a:p>
          <a:p>
            <a:endParaRPr lang="et-EE" dirty="0"/>
          </a:p>
        </p:txBody>
      </p:sp>
      <p:sp>
        <p:nvSpPr>
          <p:cNvPr id="3" name="Text Placeholder 2"/>
          <p:cNvSpPr>
            <a:spLocks noGrp="1"/>
          </p:cNvSpPr>
          <p:nvPr>
            <p:ph type="body" sz="quarter" idx="14"/>
          </p:nvPr>
        </p:nvSpPr>
        <p:spPr/>
        <p:txBody>
          <a:bodyPr/>
          <a:lstStyle/>
          <a:p>
            <a:pPr>
              <a:buFont typeface="Arial" panose="020B0604020202020204" pitchFamily="34" charset="0"/>
              <a:buChar char="•"/>
            </a:pPr>
            <a:r>
              <a:rPr lang="et-EE" altLang="et-EE" sz="2400" b="1" dirty="0"/>
              <a:t>Nominaalkoormus</a:t>
            </a:r>
          </a:p>
          <a:p>
            <a:pPr lvl="1"/>
            <a:r>
              <a:rPr lang="et-EE" altLang="et-EE" sz="2400" dirty="0"/>
              <a:t>kõigi haridusastmete üliõpilaste täissemestrile taandatud õppekoormus</a:t>
            </a:r>
          </a:p>
          <a:p>
            <a:pPr lvl="1"/>
            <a:r>
              <a:rPr lang="et-EE" altLang="et-EE" sz="2400" dirty="0"/>
              <a:t>võrdub 30 EAP-</a:t>
            </a:r>
            <a:r>
              <a:rPr lang="et-EE" altLang="et-EE" sz="2400" dirty="0" err="1"/>
              <a:t>ga</a:t>
            </a:r>
            <a:r>
              <a:rPr lang="et-EE" altLang="et-EE" sz="2400" dirty="0"/>
              <a:t> semestris</a:t>
            </a:r>
          </a:p>
          <a:p>
            <a:pPr lvl="1"/>
            <a:r>
              <a:rPr lang="et-EE" altLang="et-EE" sz="2400" dirty="0"/>
              <a:t>tagab õppekava täitmise nominaalajaga, mis on bakalaureuseõppes 3 </a:t>
            </a:r>
            <a:r>
              <a:rPr lang="et-EE" altLang="et-EE" sz="2400" dirty="0" smtClean="0"/>
              <a:t>aastat (180 EAP), </a:t>
            </a:r>
            <a:r>
              <a:rPr lang="et-EE" altLang="et-EE" sz="2400" dirty="0"/>
              <a:t>magistriõppes 2 </a:t>
            </a:r>
            <a:r>
              <a:rPr lang="et-EE" altLang="et-EE" sz="2400" dirty="0" smtClean="0"/>
              <a:t>aastat (120 EAP)</a:t>
            </a:r>
            <a:endParaRPr lang="et-EE" altLang="et-EE" sz="2400" dirty="0"/>
          </a:p>
          <a:p>
            <a:pPr>
              <a:buFont typeface="Arial" panose="020B0604020202020204" pitchFamily="34" charset="0"/>
              <a:buChar char="•"/>
            </a:pPr>
            <a:endParaRPr lang="et-EE" sz="2400" dirty="0"/>
          </a:p>
          <a:p>
            <a:endParaRPr lang="et-EE" dirty="0"/>
          </a:p>
        </p:txBody>
      </p:sp>
    </p:spTree>
    <p:extLst>
      <p:ext uri="{BB962C8B-B14F-4D97-AF65-F5344CB8AC3E}">
        <p14:creationId xmlns:p14="http://schemas.microsoft.com/office/powerpoint/2010/main" val="271661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altLang="et-EE" dirty="0"/>
              <a:t>Täiskoormusega õpe</a:t>
            </a:r>
            <a:endParaRPr lang="et-EE" dirty="0"/>
          </a:p>
          <a:p>
            <a:endParaRPr lang="et-EE" dirty="0"/>
          </a:p>
        </p:txBody>
      </p:sp>
      <p:sp>
        <p:nvSpPr>
          <p:cNvPr id="3" name="Text Placeholder 2"/>
          <p:cNvSpPr>
            <a:spLocks noGrp="1"/>
          </p:cNvSpPr>
          <p:nvPr>
            <p:ph type="body" sz="quarter" idx="14"/>
          </p:nvPr>
        </p:nvSpPr>
        <p:spPr/>
        <p:txBody>
          <a:bodyPr/>
          <a:lstStyle/>
          <a:p>
            <a:pPr>
              <a:buFont typeface="Arial" panose="020B0604020202020204" pitchFamily="34" charset="0"/>
              <a:buChar char="•"/>
            </a:pPr>
            <a:r>
              <a:rPr lang="et-EE" altLang="et-EE" sz="2000" dirty="0"/>
              <a:t>Täiskoormusega õppe korral peab üliõpilane iga õppeaasta lõpuks koguma kumulatiivselt oma õppekava ainetest vähemalt 22,5 EAP </a:t>
            </a:r>
            <a:r>
              <a:rPr lang="et-EE" altLang="et-EE" sz="2000" b="1" dirty="0"/>
              <a:t>iga õppetööst osa võetud semestri kohta</a:t>
            </a:r>
          </a:p>
          <a:p>
            <a:pPr>
              <a:buFont typeface="Arial" panose="020B0604020202020204" pitchFamily="34" charset="0"/>
              <a:buChar char="•"/>
            </a:pPr>
            <a:endParaRPr lang="et-EE" altLang="et-EE" sz="2000" dirty="0"/>
          </a:p>
          <a:p>
            <a:pPr lvl="1"/>
            <a:r>
              <a:rPr lang="et-EE" altLang="et-EE" sz="2000" dirty="0"/>
              <a:t>seega kui üliõpilane ei ole õpinguid peatanud (näiteks akadeemiline puhkus), loetakse ta täiskoormusega õppijaks, kui ta on esimese õpinguaasta lõpuks kogunud vähemalt 45 EAP, teise lõpuks 90 EAP jne. </a:t>
            </a:r>
            <a:endParaRPr lang="en-GB" altLang="et-EE" sz="2000" dirty="0"/>
          </a:p>
          <a:p>
            <a:endParaRPr lang="et-EE" dirty="0"/>
          </a:p>
        </p:txBody>
      </p:sp>
    </p:spTree>
    <p:extLst>
      <p:ext uri="{BB962C8B-B14F-4D97-AF65-F5344CB8AC3E}">
        <p14:creationId xmlns:p14="http://schemas.microsoft.com/office/powerpoint/2010/main" val="11769675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altLang="et-EE" dirty="0"/>
              <a:t>Osakoormusega õpe</a:t>
            </a:r>
            <a:endParaRPr lang="et-EE" dirty="0"/>
          </a:p>
          <a:p>
            <a:endParaRPr lang="et-EE" dirty="0"/>
          </a:p>
        </p:txBody>
      </p:sp>
      <p:sp>
        <p:nvSpPr>
          <p:cNvPr id="3" name="Text Placeholder 2"/>
          <p:cNvSpPr>
            <a:spLocks noGrp="1"/>
          </p:cNvSpPr>
          <p:nvPr>
            <p:ph type="body" sz="quarter" idx="14"/>
          </p:nvPr>
        </p:nvSpPr>
        <p:spPr/>
        <p:txBody>
          <a:bodyPr/>
          <a:lstStyle/>
          <a:p>
            <a:pPr lvl="1"/>
            <a:r>
              <a:rPr lang="et-EE" altLang="et-EE" sz="2000" dirty="0"/>
              <a:t>Osakoormusega õppe korral peab üliõpilane iga õppeaasta lõpuks koguma kumulatiivselt oma õppekava ainetest </a:t>
            </a:r>
            <a:r>
              <a:rPr lang="et-EE" altLang="et-EE" sz="2000" b="1" dirty="0"/>
              <a:t>15 – 22 EAP</a:t>
            </a:r>
            <a:r>
              <a:rPr lang="et-EE" altLang="et-EE" sz="2000" dirty="0"/>
              <a:t> iga õppetööst osavõetud semestri kohta</a:t>
            </a:r>
          </a:p>
          <a:p>
            <a:pPr lvl="1"/>
            <a:endParaRPr lang="et-EE" altLang="et-EE" sz="2000" dirty="0"/>
          </a:p>
          <a:p>
            <a:pPr lvl="1"/>
            <a:r>
              <a:rPr lang="et-EE" altLang="et-EE" sz="2000" dirty="0"/>
              <a:t>osakoormusega õppiv üliõpilane</a:t>
            </a:r>
          </a:p>
          <a:p>
            <a:pPr lvl="2"/>
            <a:r>
              <a:rPr lang="et-EE" altLang="et-EE" sz="2000" dirty="0"/>
              <a:t>kaotab </a:t>
            </a:r>
            <a:r>
              <a:rPr lang="et-EE" altLang="et-EE" sz="2000" dirty="0" smtClean="0"/>
              <a:t>üldjuhul oma </a:t>
            </a:r>
            <a:r>
              <a:rPr lang="et-EE" altLang="et-EE" sz="2000" dirty="0"/>
              <a:t>tasuta õppekoha</a:t>
            </a:r>
          </a:p>
          <a:p>
            <a:pPr lvl="2"/>
            <a:r>
              <a:rPr lang="et-EE" altLang="et-EE" sz="2000" dirty="0"/>
              <a:t>ei saa riiklikku õppelaenu, stipendiume</a:t>
            </a:r>
          </a:p>
          <a:p>
            <a:pPr lvl="2"/>
            <a:r>
              <a:rPr lang="et-EE" altLang="et-EE" sz="2000" dirty="0"/>
              <a:t>talle laienevad täiskasvanute koolituse seaduse tasemekoolituse kohta käivad sätted </a:t>
            </a:r>
            <a:r>
              <a:rPr lang="et-EE" altLang="et-EE" sz="2000" dirty="0" smtClean="0"/>
              <a:t>(näiteks õppepuhkused </a:t>
            </a:r>
            <a:r>
              <a:rPr lang="et-EE" altLang="et-EE" sz="2000" dirty="0"/>
              <a:t>töölkäijatele)</a:t>
            </a:r>
          </a:p>
          <a:p>
            <a:pPr lvl="1">
              <a:buNone/>
            </a:pPr>
            <a:r>
              <a:rPr lang="et-EE" altLang="et-EE" sz="2300" dirty="0">
                <a:solidFill>
                  <a:srgbClr val="FF0000"/>
                </a:solidFill>
              </a:rPr>
              <a:t>NB! Õppimine alla osakoormuse piiri ei ole </a:t>
            </a:r>
            <a:r>
              <a:rPr lang="et-EE" altLang="et-EE" sz="2300" dirty="0" smtClean="0">
                <a:solidFill>
                  <a:srgbClr val="FF0000"/>
                </a:solidFill>
              </a:rPr>
              <a:t>lubatud, järgneb eksmatrikuleerimine!</a:t>
            </a:r>
            <a:endParaRPr lang="en-GB" altLang="et-EE" sz="2300" dirty="0">
              <a:solidFill>
                <a:srgbClr val="FF0000"/>
              </a:solidFill>
            </a:endParaRPr>
          </a:p>
          <a:p>
            <a:endParaRPr lang="et-EE" dirty="0"/>
          </a:p>
        </p:txBody>
      </p:sp>
    </p:spTree>
    <p:extLst>
      <p:ext uri="{BB962C8B-B14F-4D97-AF65-F5344CB8AC3E}">
        <p14:creationId xmlns:p14="http://schemas.microsoft.com/office/powerpoint/2010/main" val="21661158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Õppekulude hüvitamine</a:t>
            </a:r>
          </a:p>
          <a:p>
            <a:endParaRPr lang="et-EE" dirty="0"/>
          </a:p>
        </p:txBody>
      </p:sp>
      <p:sp>
        <p:nvSpPr>
          <p:cNvPr id="3" name="Text Placeholder 2"/>
          <p:cNvSpPr>
            <a:spLocks noGrp="1"/>
          </p:cNvSpPr>
          <p:nvPr>
            <p:ph type="body" sz="quarter" idx="14"/>
          </p:nvPr>
        </p:nvSpPr>
        <p:spPr/>
        <p:txBody>
          <a:bodyPr>
            <a:normAutofit fontScale="92500" lnSpcReduction="10000"/>
          </a:bodyPr>
          <a:lstStyle/>
          <a:p>
            <a:pPr>
              <a:buFont typeface="Arial" panose="020B0604020202020204" pitchFamily="34" charset="0"/>
              <a:buChar char="•"/>
            </a:pPr>
            <a:r>
              <a:rPr lang="et-EE" altLang="en-US" dirty="0"/>
              <a:t>Esimese ja teise astme üliõpilasel, kes on alustanud õpinguid tasuta ja õpib täiskoormusega, on kohustus hüvitada õppekulusid, kui õppekavakohaselt täitmisele kuuluvast eelmiste semestrite õppemahust on semestri lõpuks täitmata rohkem kui 6 EAP-</a:t>
            </a:r>
            <a:r>
              <a:rPr lang="et-EE" altLang="en-US" dirty="0" err="1"/>
              <a:t>d.</a:t>
            </a:r>
            <a:r>
              <a:rPr lang="et-EE" altLang="en-US" dirty="0"/>
              <a:t> </a:t>
            </a:r>
            <a:endParaRPr lang="et-EE" altLang="en-US" dirty="0" smtClean="0"/>
          </a:p>
          <a:p>
            <a:pPr>
              <a:buFont typeface="Arial" panose="020B0604020202020204" pitchFamily="34" charset="0"/>
              <a:buChar char="•"/>
            </a:pPr>
            <a:r>
              <a:rPr lang="et-EE" dirty="0" smtClean="0"/>
              <a:t>Tasuta õppivad üliõpilased </a:t>
            </a:r>
            <a:r>
              <a:rPr lang="et-EE" dirty="0"/>
              <a:t>peavad sooritama igal semestril vähemalt 30 EAP </a:t>
            </a:r>
            <a:r>
              <a:rPr lang="et-EE" dirty="0" smtClean="0"/>
              <a:t>(nominaalkoormuse) mahus </a:t>
            </a:r>
            <a:r>
              <a:rPr lang="et-EE" dirty="0"/>
              <a:t>oma õppekava õppeaineid. Koormuse hulka ei arvestata vabaõppemooduli </a:t>
            </a:r>
            <a:r>
              <a:rPr lang="et-EE" dirty="0" smtClean="0"/>
              <a:t>ülejääki.</a:t>
            </a:r>
            <a:endParaRPr lang="et-EE" dirty="0"/>
          </a:p>
          <a:p>
            <a:pPr>
              <a:buFont typeface="Arial" panose="020B0604020202020204" pitchFamily="34" charset="0"/>
              <a:buChar char="•"/>
            </a:pPr>
            <a:r>
              <a:rPr lang="et-EE" dirty="0"/>
              <a:t>Nominaalkoormusest võib kumulatiivselt puudu jääda </a:t>
            </a:r>
            <a:r>
              <a:rPr lang="et-EE" b="1" dirty="0"/>
              <a:t>kuni 6 EAP-d</a:t>
            </a:r>
            <a:r>
              <a:rPr lang="et-EE" dirty="0"/>
              <a:t>, ilma et puuduvate punktide eest tuleks maksta. NB! Nominaalkoormuse täitmist kontrollitakse iga semestri lõpus. Rohkem kui 6 EAP sooritamata jätmisel esitatakse üliõpilasele arve, </a:t>
            </a:r>
            <a:r>
              <a:rPr lang="et-EE" i="1" dirty="0"/>
              <a:t>mis tuleb tasuda ka eksmatrikuleerimise korral</a:t>
            </a:r>
            <a:r>
              <a:rPr lang="et-EE" dirty="0"/>
              <a:t>. </a:t>
            </a:r>
            <a:r>
              <a:rPr lang="et-EE" b="1" dirty="0"/>
              <a:t>Puuduolevate ainepunktide eest tasumisel on ainepunkti hind </a:t>
            </a:r>
            <a:r>
              <a:rPr lang="et-EE" b="1" dirty="0" smtClean="0"/>
              <a:t>praegu 44 </a:t>
            </a:r>
            <a:r>
              <a:rPr lang="et-EE" b="1" dirty="0"/>
              <a:t>eurot</a:t>
            </a:r>
            <a:r>
              <a:rPr lang="et-EE" b="1" dirty="0" smtClean="0"/>
              <a:t>.</a:t>
            </a:r>
          </a:p>
          <a:p>
            <a:pPr>
              <a:buFont typeface="Arial" panose="020B0604020202020204" pitchFamily="34" charset="0"/>
              <a:buChar char="•"/>
            </a:pPr>
            <a:r>
              <a:rPr lang="et-EE" dirty="0" smtClean="0"/>
              <a:t>Näiteks: kui esimese semestri lõpuks on sooritatud ainult 18 EAP-d, siis 6 EAP eest tuleb maksta (30 – 6 – 18 = 6 EAP-d). Kui teisel semestril on arvesse minevaid sooritusi 27 EAP ulatuses ja seega teise semestri lõpuks (õppeaasta lõpuks) on kokku sooritatud 45 EAP-d, siis 9 EAP eest tuleb maksta (60 – 6 – 45 = 9 EAP-d)  </a:t>
            </a:r>
            <a:endParaRPr lang="et-EE" dirty="0"/>
          </a:p>
          <a:p>
            <a:endParaRPr lang="et-EE" dirty="0"/>
          </a:p>
        </p:txBody>
      </p:sp>
    </p:spTree>
    <p:extLst>
      <p:ext uri="{BB962C8B-B14F-4D97-AF65-F5344CB8AC3E}">
        <p14:creationId xmlns:p14="http://schemas.microsoft.com/office/powerpoint/2010/main" val="12744318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Õppekulude hüvitamine</a:t>
            </a:r>
          </a:p>
          <a:p>
            <a:endParaRPr lang="et-EE" dirty="0"/>
          </a:p>
        </p:txBody>
      </p:sp>
      <p:sp>
        <p:nvSpPr>
          <p:cNvPr id="3" name="Text Placeholder 2"/>
          <p:cNvSpPr>
            <a:spLocks noGrp="1"/>
          </p:cNvSpPr>
          <p:nvPr>
            <p:ph type="body" sz="quarter" idx="14"/>
          </p:nvPr>
        </p:nvSpPr>
        <p:spPr/>
        <p:txBody>
          <a:bodyPr>
            <a:normAutofit/>
          </a:bodyPr>
          <a:lstStyle/>
          <a:p>
            <a:pPr>
              <a:buFont typeface="Arial" panose="020B0604020202020204" pitchFamily="34" charset="0"/>
              <a:buChar char="•"/>
            </a:pPr>
            <a:r>
              <a:rPr lang="et-EE" sz="2000" dirty="0"/>
              <a:t>Üliõpilase taotluse alusel vabastatakse õppekulude hüvitamisest nii täis- kui ka osakoormusega õppiv üliõpilane, kui </a:t>
            </a:r>
            <a:endParaRPr lang="et-EE" sz="2000" dirty="0" smtClean="0"/>
          </a:p>
          <a:p>
            <a:pPr lvl="1">
              <a:buFont typeface="Arial" panose="020B0604020202020204" pitchFamily="34" charset="0"/>
              <a:buChar char="•"/>
            </a:pPr>
            <a:r>
              <a:rPr lang="et-EE" sz="2000" dirty="0" smtClean="0"/>
              <a:t>ta </a:t>
            </a:r>
            <a:r>
              <a:rPr lang="et-EE" sz="2000" dirty="0"/>
              <a:t>alustab õpinguid õppekulusid hüvitamata </a:t>
            </a:r>
            <a:r>
              <a:rPr lang="et-EE" sz="2000" b="1" dirty="0"/>
              <a:t>täiskoormusega eestikeelsel </a:t>
            </a:r>
            <a:r>
              <a:rPr lang="et-EE" sz="2000" dirty="0"/>
              <a:t>õppekaval ja </a:t>
            </a:r>
            <a:r>
              <a:rPr lang="et-EE" sz="2000" dirty="0" smtClean="0"/>
              <a:t>kui</a:t>
            </a:r>
          </a:p>
          <a:p>
            <a:pPr lvl="1">
              <a:buFont typeface="Arial" panose="020B0604020202020204" pitchFamily="34" charset="0"/>
              <a:buChar char="•"/>
            </a:pPr>
            <a:r>
              <a:rPr lang="et-EE" sz="2000" dirty="0"/>
              <a:t>ta on alla 7-aastase lapse või puudega lapse vanem või eestkostja, keskmise, raske või sügava puudega isik või osaliselt või täielikult töövõime kaotanud isik</a:t>
            </a:r>
            <a:r>
              <a:rPr lang="et-EE" sz="2000" dirty="0" smtClean="0"/>
              <a:t>. </a:t>
            </a:r>
            <a:endParaRPr lang="et-EE" sz="2000" dirty="0"/>
          </a:p>
          <a:p>
            <a:pPr>
              <a:buFont typeface="Arial" panose="020B0604020202020204" pitchFamily="34" charset="0"/>
              <a:buChar char="•"/>
            </a:pPr>
            <a:r>
              <a:rPr lang="et-EE" sz="2000" dirty="0"/>
              <a:t>Õppekulude hüvitamisest vabastamist saab taotleda sügissemestril 30. septembrini ja kevadsemestril 15. veebruarini. </a:t>
            </a:r>
          </a:p>
          <a:p>
            <a:pPr>
              <a:buFont typeface="Arial" panose="020B0604020202020204" pitchFamily="34" charset="0"/>
              <a:buChar char="•"/>
            </a:pPr>
            <a:r>
              <a:rPr lang="et-EE" sz="2000" dirty="0"/>
              <a:t>Avaldus tuleb esitada </a:t>
            </a:r>
            <a:r>
              <a:rPr lang="et-EE" sz="2000" dirty="0" smtClean="0"/>
              <a:t>JIRA keskkonnas </a:t>
            </a:r>
            <a:r>
              <a:rPr lang="et-EE" sz="2000" dirty="0"/>
              <a:t>koos alusdokumentidega </a:t>
            </a:r>
          </a:p>
          <a:p>
            <a:pPr>
              <a:buFont typeface="Arial" panose="020B0604020202020204" pitchFamily="34" charset="0"/>
              <a:buChar char="•"/>
            </a:pPr>
            <a:r>
              <a:rPr lang="et-EE" sz="2000" dirty="0"/>
              <a:t>Avalduse vorm </a:t>
            </a:r>
            <a:r>
              <a:rPr lang="et-EE" sz="2000" dirty="0" smtClean="0"/>
              <a:t>JIRAS: </a:t>
            </a:r>
            <a:r>
              <a:rPr lang="et-EE" sz="2000" dirty="0">
                <a:hlinkClick r:id="rId2"/>
              </a:rPr>
              <a:t>https://</a:t>
            </a:r>
            <a:r>
              <a:rPr lang="et-EE" sz="2000" dirty="0" smtClean="0">
                <a:hlinkClick r:id="rId2"/>
              </a:rPr>
              <a:t>helpdesk.taltech.ee/</a:t>
            </a:r>
            <a:r>
              <a:rPr lang="et-EE" sz="2000" dirty="0" smtClean="0"/>
              <a:t> </a:t>
            </a:r>
            <a:r>
              <a:rPr lang="et-EE" sz="2000" dirty="0" smtClean="0">
                <a:sym typeface="Wingdings" pitchFamily="2" charset="2"/>
              </a:rPr>
              <a:t> </a:t>
            </a:r>
            <a:r>
              <a:rPr lang="et-EE" sz="2000" dirty="0">
                <a:sym typeface="Wingdings" pitchFamily="2" charset="2"/>
              </a:rPr>
              <a:t>Infotehnoloogia teaduskond  Avaldus õppekulude hüvitamisest vabastamiseks</a:t>
            </a:r>
            <a:endParaRPr lang="et-EE" sz="2000" dirty="0"/>
          </a:p>
        </p:txBody>
      </p:sp>
    </p:spTree>
    <p:extLst>
      <p:ext uri="{BB962C8B-B14F-4D97-AF65-F5344CB8AC3E}">
        <p14:creationId xmlns:p14="http://schemas.microsoft.com/office/powerpoint/2010/main" val="11568270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smtClean="0"/>
              <a:t>Hindamine</a:t>
            </a:r>
            <a:endParaRPr lang="et-EE" dirty="0"/>
          </a:p>
        </p:txBody>
      </p:sp>
      <p:sp>
        <p:nvSpPr>
          <p:cNvPr id="3" name="Text Placeholder 2"/>
          <p:cNvSpPr>
            <a:spLocks noGrp="1"/>
          </p:cNvSpPr>
          <p:nvPr>
            <p:ph type="body" sz="quarter" idx="14"/>
          </p:nvPr>
        </p:nvSpPr>
        <p:spPr/>
        <p:txBody>
          <a:bodyPr/>
          <a:lstStyle/>
          <a:p>
            <a:r>
              <a:rPr lang="et-EE" altLang="en-US" dirty="0"/>
              <a:t>Õppeaine lõpphinne võib kujuneda eraldi osade koondina (nt kodutöö, kontrolltöö, eksam, arvestus) või üksnes eksamist või arvestusest õppeperioodi lõpus</a:t>
            </a:r>
            <a:r>
              <a:rPr lang="et-EE" altLang="en-US" dirty="0" smtClean="0"/>
              <a:t>.</a:t>
            </a:r>
          </a:p>
          <a:p>
            <a:r>
              <a:rPr lang="et-EE" altLang="en-US" dirty="0"/>
              <a:t>Juhul kui lõpphinne moodustub osaliselt või täielikult jooksva õppetöö tulemustest, kirjeldatakse jooksva õppetöö tulemuste hindamiskriteeriumid ja osakaalud lõpphindest vastava õppeaine laiendatud ainekavas, koos soorituste toimumise tähtaegadega</a:t>
            </a:r>
            <a:r>
              <a:rPr lang="et-EE" altLang="en-US" dirty="0" smtClean="0"/>
              <a:t>.</a:t>
            </a:r>
          </a:p>
          <a:p>
            <a:r>
              <a:rPr lang="et-EE" altLang="en-US" dirty="0"/>
              <a:t>Õppejõud võib määrata õppeaine lõpphinde osadele hindamisele pääsemise eeldusi. Sellisel juhul täpsustab õppejõud hindamiskriteeriumites, milline lõpphinne pannakse üliõpilasele, kellel on lõpphinde vastava osa eeldustingimus täitmata.</a:t>
            </a:r>
            <a:endParaRPr lang="et-EE" dirty="0"/>
          </a:p>
        </p:txBody>
      </p:sp>
    </p:spTree>
    <p:extLst>
      <p:ext uri="{BB962C8B-B14F-4D97-AF65-F5344CB8AC3E}">
        <p14:creationId xmlns:p14="http://schemas.microsoft.com/office/powerpoint/2010/main" val="3441639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 kohatäide 1"/>
          <p:cNvSpPr>
            <a:spLocks noGrp="1"/>
          </p:cNvSpPr>
          <p:nvPr>
            <p:ph type="body" sz="quarter" idx="13"/>
          </p:nvPr>
        </p:nvSpPr>
        <p:spPr>
          <a:xfrm>
            <a:off x="606592" y="591664"/>
            <a:ext cx="10191627" cy="810888"/>
          </a:xfrm>
        </p:spPr>
        <p:txBody>
          <a:bodyPr/>
          <a:lstStyle/>
          <a:p>
            <a:r>
              <a:rPr lang="et-EE" dirty="0"/>
              <a:t>Hinneteskaala</a:t>
            </a:r>
          </a:p>
        </p:txBody>
      </p:sp>
      <p:graphicFrame>
        <p:nvGraphicFramePr>
          <p:cNvPr id="3" name="Table 2"/>
          <p:cNvGraphicFramePr>
            <a:graphicFrameLocks noGrp="1"/>
          </p:cNvGraphicFramePr>
          <p:nvPr>
            <p:extLst>
              <p:ext uri="{D42A27DB-BD31-4B8C-83A1-F6EECF244321}">
                <p14:modId xmlns:p14="http://schemas.microsoft.com/office/powerpoint/2010/main" val="1270686387"/>
              </p:ext>
            </p:extLst>
          </p:nvPr>
        </p:nvGraphicFramePr>
        <p:xfrm>
          <a:off x="3532955" y="1357733"/>
          <a:ext cx="4076700" cy="4138615"/>
        </p:xfrm>
        <a:graphic>
          <a:graphicData uri="http://schemas.openxmlformats.org/drawingml/2006/table">
            <a:tbl>
              <a:tblPr/>
              <a:tblGrid>
                <a:gridCol w="996950">
                  <a:extLst>
                    <a:ext uri="{9D8B030D-6E8A-4147-A177-3AD203B41FA5}">
                      <a16:colId xmlns:a16="http://schemas.microsoft.com/office/drawing/2014/main" xmlns="" val="3413900721"/>
                    </a:ext>
                  </a:extLst>
                </a:gridCol>
                <a:gridCol w="3079750">
                  <a:extLst>
                    <a:ext uri="{9D8B030D-6E8A-4147-A177-3AD203B41FA5}">
                      <a16:colId xmlns:a16="http://schemas.microsoft.com/office/drawing/2014/main" xmlns="" val="2736219396"/>
                    </a:ext>
                  </a:extLst>
                </a:gridCol>
              </a:tblGrid>
              <a:tr h="474663">
                <a:tc gridSpan="2">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0" i="0" u="none" strike="noStrike" cap="none" normalizeH="0" baseline="0" dirty="0" smtClean="0">
                          <a:ln>
                            <a:noFill/>
                          </a:ln>
                          <a:solidFill>
                            <a:schemeClr val="tx1"/>
                          </a:solidFill>
                          <a:effectLst/>
                          <a:latin typeface="Arial" charset="0"/>
                        </a:rPr>
                        <a:t>TTÜ</a:t>
                      </a:r>
                      <a:endParaRPr kumimoji="0" lang="en-GB" sz="2000" b="0" i="0" u="none" strike="noStrike" cap="none" normalizeH="0" baseline="0" dirty="0" smtClean="0">
                        <a:ln>
                          <a:noFill/>
                        </a:ln>
                        <a:solidFill>
                          <a:schemeClr val="tx1"/>
                        </a:solidFill>
                        <a:effectLst/>
                        <a:latin typeface="Arial" charset="0"/>
                      </a:endParaRPr>
                    </a:p>
                  </a:txBody>
                  <a:tcPr horzOverflow="overflow">
                    <a:lnL w="28575" cap="flat" cmpd="sng" algn="ctr">
                      <a:solidFill>
                        <a:srgbClr val="000000"/>
                      </a:solidFill>
                      <a:prstDash val="solid"/>
                      <a:miter lim="800000"/>
                      <a:headEnd type="none" w="med" len="med"/>
                      <a:tailEnd type="none" w="med" len="med"/>
                    </a:lnL>
                    <a:lnR w="28575" cap="flat" cmpd="sng" algn="ctr">
                      <a:solidFill>
                        <a:srgbClr val="000000"/>
                      </a:solidFill>
                      <a:prstDash val="solid"/>
                      <a:miter lim="800000"/>
                      <a:headEnd type="none" w="med" len="med"/>
                      <a:tailEnd type="none" w="med" len="med"/>
                    </a:lnR>
                    <a:lnT w="28575" cap="flat" cmpd="sng" algn="ctr">
                      <a:solidFill>
                        <a:srgbClr val="000000"/>
                      </a:solidFill>
                      <a:prstDash val="solid"/>
                      <a:miter lim="800000"/>
                      <a:headEnd type="none" w="med" len="med"/>
                      <a:tailEnd type="none" w="med" len="med"/>
                    </a:lnT>
                    <a:lnB w="28575"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et-EE"/>
                    </a:p>
                  </a:txBody>
                  <a:tcPr/>
                </a:tc>
                <a:extLst>
                  <a:ext uri="{0D108BD9-81ED-4DB2-BD59-A6C34878D82A}">
                    <a16:rowId xmlns:a16="http://schemas.microsoft.com/office/drawing/2014/main" xmlns="" val="668140978"/>
                  </a:ext>
                </a:extLst>
              </a:tr>
              <a:tr h="47307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1" i="0" u="none" strike="noStrike" cap="none" normalizeH="0" baseline="0" smtClean="0">
                          <a:ln>
                            <a:noFill/>
                          </a:ln>
                          <a:solidFill>
                            <a:schemeClr val="tx1"/>
                          </a:solidFill>
                          <a:effectLst/>
                          <a:latin typeface="Arial" charset="0"/>
                        </a:rPr>
                        <a:t>5</a:t>
                      </a:r>
                      <a:endParaRPr kumimoji="0" lang="en-GB" sz="2000" b="1" i="0" u="none" strike="noStrike" cap="none" normalizeH="0" baseline="0" smtClean="0">
                        <a:ln>
                          <a:noFill/>
                        </a:ln>
                        <a:solidFill>
                          <a:schemeClr val="tx1"/>
                        </a:solidFill>
                        <a:effectLst/>
                        <a:latin typeface="Arial" charset="0"/>
                      </a:endParaRPr>
                    </a:p>
                  </a:txBody>
                  <a:tcPr horzOverflow="overflow">
                    <a:lnL w="2857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2857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0" i="0" u="none" strike="noStrike" cap="none" normalizeH="0" baseline="0" dirty="0" smtClean="0">
                          <a:ln>
                            <a:noFill/>
                          </a:ln>
                          <a:solidFill>
                            <a:schemeClr val="tx1"/>
                          </a:solidFill>
                          <a:effectLst/>
                          <a:latin typeface="Arial" charset="0"/>
                        </a:rPr>
                        <a:t>suurepärane</a:t>
                      </a:r>
                      <a:endParaRPr kumimoji="0" lang="en-GB"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28575" cap="flat" cmpd="sng" algn="ctr">
                      <a:solidFill>
                        <a:srgbClr val="000000"/>
                      </a:solidFill>
                      <a:prstDash val="solid"/>
                      <a:miter lim="800000"/>
                      <a:headEnd type="none" w="med" len="med"/>
                      <a:tailEnd type="none" w="med" len="med"/>
                    </a:lnR>
                    <a:lnT w="2857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2279415761"/>
                  </a:ext>
                </a:extLst>
              </a:tr>
              <a:tr h="474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1" i="0" u="none" strike="noStrike" cap="none" normalizeH="0" baseline="0" smtClean="0">
                          <a:ln>
                            <a:noFill/>
                          </a:ln>
                          <a:solidFill>
                            <a:schemeClr val="tx1"/>
                          </a:solidFill>
                          <a:effectLst/>
                          <a:latin typeface="Arial" charset="0"/>
                        </a:rPr>
                        <a:t>4</a:t>
                      </a:r>
                      <a:endParaRPr kumimoji="0" lang="en-GB" sz="2000" b="1" i="0" u="none" strike="noStrike" cap="none" normalizeH="0" baseline="0" smtClean="0">
                        <a:ln>
                          <a:noFill/>
                        </a:ln>
                        <a:solidFill>
                          <a:schemeClr val="tx1"/>
                        </a:solidFill>
                        <a:effectLst/>
                        <a:latin typeface="Arial" charset="0"/>
                      </a:endParaRPr>
                    </a:p>
                  </a:txBody>
                  <a:tcPr horzOverflow="overflow">
                    <a:lnL w="2857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0" i="0" u="none" strike="noStrike" cap="none" normalizeH="0" baseline="0" dirty="0" smtClean="0">
                          <a:ln>
                            <a:noFill/>
                          </a:ln>
                          <a:solidFill>
                            <a:schemeClr val="tx1"/>
                          </a:solidFill>
                          <a:effectLst/>
                          <a:latin typeface="Arial" charset="0"/>
                        </a:rPr>
                        <a:t>väga hea</a:t>
                      </a:r>
                      <a:endParaRPr kumimoji="0" lang="en-GB"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2857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2466400237"/>
                  </a:ext>
                </a:extLst>
              </a:tr>
              <a:tr h="474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1" i="0" u="none" strike="noStrike" cap="none" normalizeH="0" baseline="0" smtClean="0">
                          <a:ln>
                            <a:noFill/>
                          </a:ln>
                          <a:solidFill>
                            <a:schemeClr val="tx1"/>
                          </a:solidFill>
                          <a:effectLst/>
                          <a:latin typeface="Arial" charset="0"/>
                        </a:rPr>
                        <a:t>3 </a:t>
                      </a:r>
                      <a:endParaRPr kumimoji="0" lang="en-GB" sz="2000" b="1" i="0" u="none" strike="noStrike" cap="none" normalizeH="0" baseline="0" smtClean="0">
                        <a:ln>
                          <a:noFill/>
                        </a:ln>
                        <a:solidFill>
                          <a:schemeClr val="tx1"/>
                        </a:solidFill>
                        <a:effectLst/>
                        <a:latin typeface="Arial" charset="0"/>
                      </a:endParaRPr>
                    </a:p>
                  </a:txBody>
                  <a:tcPr horzOverflow="overflow">
                    <a:lnL w="2857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0" i="0" u="none" strike="noStrike" cap="none" normalizeH="0" baseline="0" dirty="0" smtClean="0">
                          <a:ln>
                            <a:noFill/>
                          </a:ln>
                          <a:solidFill>
                            <a:schemeClr val="tx1"/>
                          </a:solidFill>
                          <a:effectLst/>
                          <a:latin typeface="Arial" charset="0"/>
                        </a:rPr>
                        <a:t>hea</a:t>
                      </a:r>
                      <a:endParaRPr kumimoji="0" lang="en-GB"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2857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1648071817"/>
                  </a:ext>
                </a:extLst>
              </a:tr>
              <a:tr h="47307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1" i="0" u="none" strike="noStrike" cap="none" normalizeH="0" baseline="0" smtClean="0">
                          <a:ln>
                            <a:noFill/>
                          </a:ln>
                          <a:solidFill>
                            <a:schemeClr val="tx1"/>
                          </a:solidFill>
                          <a:effectLst/>
                          <a:latin typeface="Arial" charset="0"/>
                        </a:rPr>
                        <a:t>2 </a:t>
                      </a:r>
                      <a:endParaRPr kumimoji="0" lang="en-GB" sz="2000" b="1" i="0" u="none" strike="noStrike" cap="none" normalizeH="0" baseline="0" smtClean="0">
                        <a:ln>
                          <a:noFill/>
                        </a:ln>
                        <a:solidFill>
                          <a:schemeClr val="tx1"/>
                        </a:solidFill>
                        <a:effectLst/>
                        <a:latin typeface="Arial" charset="0"/>
                      </a:endParaRPr>
                    </a:p>
                  </a:txBody>
                  <a:tcPr horzOverflow="overflow">
                    <a:lnL w="2857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0" i="0" u="none" strike="noStrike" cap="none" normalizeH="0" baseline="0" dirty="0" smtClean="0">
                          <a:ln>
                            <a:noFill/>
                          </a:ln>
                          <a:solidFill>
                            <a:schemeClr val="tx1"/>
                          </a:solidFill>
                          <a:effectLst/>
                          <a:latin typeface="Arial" charset="0"/>
                        </a:rPr>
                        <a:t>rahuldav</a:t>
                      </a:r>
                      <a:endParaRPr kumimoji="0" lang="en-GB"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2857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2846815815"/>
                  </a:ext>
                </a:extLst>
              </a:tr>
              <a:tr h="474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1" i="0" u="none" strike="noStrike" cap="none" normalizeH="0" baseline="0" smtClean="0">
                          <a:ln>
                            <a:noFill/>
                          </a:ln>
                          <a:solidFill>
                            <a:schemeClr val="tx1"/>
                          </a:solidFill>
                          <a:effectLst/>
                          <a:latin typeface="Arial" charset="0"/>
                        </a:rPr>
                        <a:t>1</a:t>
                      </a:r>
                      <a:endParaRPr kumimoji="0" lang="en-GB" sz="2000" b="1" i="0" u="none" strike="noStrike" cap="none" normalizeH="0" baseline="0" smtClean="0">
                        <a:ln>
                          <a:noFill/>
                        </a:ln>
                        <a:solidFill>
                          <a:schemeClr val="tx1"/>
                        </a:solidFill>
                        <a:effectLst/>
                        <a:latin typeface="Arial" charset="0"/>
                      </a:endParaRPr>
                    </a:p>
                  </a:txBody>
                  <a:tcPr horzOverflow="overflow">
                    <a:lnL w="2857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0" i="0" u="none" strike="noStrike" cap="none" normalizeH="0" baseline="0" dirty="0" smtClean="0">
                          <a:ln>
                            <a:noFill/>
                          </a:ln>
                          <a:solidFill>
                            <a:schemeClr val="tx1"/>
                          </a:solidFill>
                          <a:effectLst/>
                          <a:latin typeface="Arial" charset="0"/>
                        </a:rPr>
                        <a:t>kasin</a:t>
                      </a:r>
                      <a:endParaRPr kumimoji="0" lang="en-GB"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2857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4204145643"/>
                  </a:ext>
                </a:extLst>
              </a:tr>
              <a:tr h="474663">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1" i="0" u="none" strike="noStrike" cap="none" normalizeH="0" baseline="0" smtClean="0">
                          <a:ln>
                            <a:noFill/>
                          </a:ln>
                          <a:solidFill>
                            <a:schemeClr val="tx1"/>
                          </a:solidFill>
                          <a:effectLst/>
                          <a:latin typeface="Arial" charset="0"/>
                        </a:rPr>
                        <a:t>0 </a:t>
                      </a:r>
                      <a:endParaRPr kumimoji="0" lang="en-GB" sz="2000" b="1" i="0" u="none" strike="noStrike" cap="none" normalizeH="0" baseline="0" smtClean="0">
                        <a:ln>
                          <a:noFill/>
                        </a:ln>
                        <a:solidFill>
                          <a:schemeClr val="tx1"/>
                        </a:solidFill>
                        <a:effectLst/>
                        <a:latin typeface="Arial" charset="0"/>
                      </a:endParaRPr>
                    </a:p>
                  </a:txBody>
                  <a:tcPr horzOverflow="overflow">
                    <a:lnL w="2857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8575"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2000" b="0" i="0" u="none" strike="noStrike" cap="none" normalizeH="0" baseline="0" dirty="0" smtClean="0">
                          <a:ln>
                            <a:noFill/>
                          </a:ln>
                          <a:solidFill>
                            <a:schemeClr val="tx1"/>
                          </a:solidFill>
                          <a:effectLst/>
                          <a:latin typeface="Arial" charset="0"/>
                        </a:rPr>
                        <a:t>puudulik</a:t>
                      </a:r>
                      <a:endParaRPr kumimoji="0" lang="en-GB" sz="20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2857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857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3677860682"/>
                  </a:ext>
                </a:extLst>
              </a:tr>
              <a:tr h="40957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1800" b="1" i="0" u="none" strike="noStrike" cap="none" normalizeH="0" baseline="0" smtClean="0">
                          <a:ln>
                            <a:noFill/>
                          </a:ln>
                          <a:solidFill>
                            <a:schemeClr val="tx1"/>
                          </a:solidFill>
                          <a:effectLst/>
                          <a:latin typeface="Arial" charset="0"/>
                        </a:rPr>
                        <a:t>A</a:t>
                      </a:r>
                      <a:endParaRPr kumimoji="0" lang="en-GB" sz="1800" b="1" i="0" u="none" strike="noStrike" cap="none" normalizeH="0" baseline="0" smtClean="0">
                        <a:ln>
                          <a:noFill/>
                        </a:ln>
                        <a:solidFill>
                          <a:schemeClr val="tx1"/>
                        </a:solidFill>
                        <a:effectLst/>
                        <a:latin typeface="Arial" charset="0"/>
                      </a:endParaRPr>
                    </a:p>
                  </a:txBody>
                  <a:tcPr horzOverflow="overflow">
                    <a:lnL w="2857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2857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1800" b="0" i="0" u="none" strike="noStrike" cap="none" normalizeH="0" baseline="0" dirty="0" smtClean="0">
                          <a:ln>
                            <a:noFill/>
                          </a:ln>
                          <a:solidFill>
                            <a:schemeClr val="tx1"/>
                          </a:solidFill>
                          <a:effectLst/>
                          <a:latin typeface="Arial" charset="0"/>
                        </a:rPr>
                        <a:t>arvestatud</a:t>
                      </a:r>
                      <a:endParaRPr kumimoji="0" lang="en-GB"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28575" cap="flat" cmpd="sng" algn="ctr">
                      <a:solidFill>
                        <a:srgbClr val="000000"/>
                      </a:solidFill>
                      <a:prstDash val="solid"/>
                      <a:miter lim="800000"/>
                      <a:headEnd type="none" w="med" len="med"/>
                      <a:tailEnd type="none" w="med" len="med"/>
                    </a:lnR>
                    <a:lnT w="28575"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3128839868"/>
                  </a:ext>
                </a:extLst>
              </a:tr>
              <a:tr h="40957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1800" b="1" i="0" u="none" strike="noStrike" cap="none" normalizeH="0" baseline="0" smtClean="0">
                          <a:ln>
                            <a:noFill/>
                          </a:ln>
                          <a:solidFill>
                            <a:schemeClr val="tx1"/>
                          </a:solidFill>
                          <a:effectLst/>
                          <a:latin typeface="Arial" charset="0"/>
                        </a:rPr>
                        <a:t>M</a:t>
                      </a:r>
                      <a:endParaRPr kumimoji="0" lang="en-GB" sz="1800" b="1" i="0" u="none" strike="noStrike" cap="none" normalizeH="0" baseline="0" smtClean="0">
                        <a:ln>
                          <a:noFill/>
                        </a:ln>
                        <a:solidFill>
                          <a:schemeClr val="tx1"/>
                        </a:solidFill>
                        <a:effectLst/>
                        <a:latin typeface="Arial" charset="0"/>
                      </a:endParaRPr>
                    </a:p>
                  </a:txBody>
                  <a:tcPr horzOverflow="overflow">
                    <a:lnL w="28575"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8575"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914400" rtl="0" eaLnBrk="1" fontAlgn="base" latinLnBrk="0" hangingPunct="1">
                        <a:lnSpc>
                          <a:spcPct val="100000"/>
                        </a:lnSpc>
                        <a:spcBef>
                          <a:spcPct val="20000"/>
                        </a:spcBef>
                        <a:spcAft>
                          <a:spcPct val="0"/>
                        </a:spcAft>
                        <a:buClr>
                          <a:srgbClr val="930042"/>
                        </a:buClr>
                        <a:buSzPct val="50000"/>
                        <a:buFont typeface="Wingdings" pitchFamily="2" charset="2"/>
                        <a:buNone/>
                        <a:tabLst/>
                      </a:pPr>
                      <a:r>
                        <a:rPr kumimoji="0" lang="et-EE" sz="1800" b="0" i="0" u="none" strike="noStrike" cap="none" normalizeH="0" baseline="0" dirty="0" smtClean="0">
                          <a:ln>
                            <a:noFill/>
                          </a:ln>
                          <a:solidFill>
                            <a:schemeClr val="tx1"/>
                          </a:solidFill>
                          <a:effectLst/>
                          <a:latin typeface="Arial" charset="0"/>
                        </a:rPr>
                        <a:t>mittearvestatud</a:t>
                      </a:r>
                      <a:endParaRPr kumimoji="0" lang="en-GB"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28575"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28575"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xmlns="" val="566657615"/>
                  </a:ext>
                </a:extLst>
              </a:tr>
            </a:tbl>
          </a:graphicData>
        </a:graphic>
      </p:graphicFrame>
    </p:spTree>
    <p:extLst>
      <p:ext uri="{BB962C8B-B14F-4D97-AF65-F5344CB8AC3E}">
        <p14:creationId xmlns:p14="http://schemas.microsoft.com/office/powerpoint/2010/main" val="2216749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smtClean="0"/>
              <a:t>Tänasest Infotunnist</a:t>
            </a:r>
            <a:endParaRPr lang="en-US" dirty="0"/>
          </a:p>
        </p:txBody>
      </p:sp>
      <p:sp>
        <p:nvSpPr>
          <p:cNvPr id="3" name="Text Placeholder 2"/>
          <p:cNvSpPr>
            <a:spLocks noGrp="1"/>
          </p:cNvSpPr>
          <p:nvPr>
            <p:ph type="body" sz="quarter" idx="14"/>
          </p:nvPr>
        </p:nvSpPr>
        <p:spPr>
          <a:xfrm>
            <a:off x="2171700" y="1243584"/>
            <a:ext cx="8802242" cy="4525392"/>
          </a:xfrm>
        </p:spPr>
        <p:txBody>
          <a:bodyPr>
            <a:normAutofit lnSpcReduction="10000"/>
          </a:bodyPr>
          <a:lstStyle/>
          <a:p>
            <a:r>
              <a:rPr lang="et-EE" b="1" dirty="0" smtClean="0"/>
              <a:t>Peamine eesmärk: </a:t>
            </a:r>
            <a:r>
              <a:rPr lang="et-EE" dirty="0" smtClean="0"/>
              <a:t>anda esmaseid olulisi teadmisi õpingute edukaks alustamiseks</a:t>
            </a:r>
          </a:p>
          <a:p>
            <a:r>
              <a:rPr lang="et-EE" dirty="0" smtClean="0"/>
              <a:t>Oluline tudengile vajalik info on leitav ülikooli veebist: </a:t>
            </a:r>
          </a:p>
          <a:p>
            <a:pPr marL="0" indent="0">
              <a:buNone/>
            </a:pPr>
            <a:r>
              <a:rPr lang="et-EE" dirty="0"/>
              <a:t> </a:t>
            </a:r>
            <a:r>
              <a:rPr lang="et-EE" dirty="0" smtClean="0"/>
              <a:t>        	</a:t>
            </a:r>
            <a:r>
              <a:rPr lang="et-EE" dirty="0" smtClean="0">
                <a:hlinkClick r:id="rId2"/>
              </a:rPr>
              <a:t>Ülikooli veebi avaleht</a:t>
            </a:r>
            <a:r>
              <a:rPr lang="et-EE" dirty="0" smtClean="0"/>
              <a:t> -&gt; Tudeng -&gt; Rebasele </a:t>
            </a:r>
          </a:p>
          <a:p>
            <a:r>
              <a:rPr lang="et-EE" dirty="0" smtClean="0"/>
              <a:t>Õppeprogrammide veebilehed teaduskonna veebis:</a:t>
            </a:r>
          </a:p>
          <a:p>
            <a:pPr marL="0" indent="0">
              <a:buNone/>
            </a:pPr>
            <a:r>
              <a:rPr lang="et-EE" dirty="0" smtClean="0"/>
              <a:t> 	</a:t>
            </a:r>
            <a:r>
              <a:rPr lang="et-EE" dirty="0" smtClean="0">
                <a:hlinkClick r:id="rId3"/>
              </a:rPr>
              <a:t>IT teaduskonna veebi avaleht</a:t>
            </a:r>
            <a:r>
              <a:rPr lang="et-EE" dirty="0" smtClean="0"/>
              <a:t>  -&gt; Teaduskonna tudengile -&gt; </a:t>
            </a:r>
          </a:p>
          <a:p>
            <a:pPr marL="0" indent="0">
              <a:buNone/>
            </a:pPr>
            <a:r>
              <a:rPr lang="et-EE" dirty="0"/>
              <a:t>	</a:t>
            </a:r>
            <a:r>
              <a:rPr lang="et-EE" dirty="0" smtClean="0"/>
              <a:t>-&gt; Bakalaureuseõpe</a:t>
            </a:r>
          </a:p>
          <a:p>
            <a:r>
              <a:rPr lang="et-EE" dirty="0" smtClean="0"/>
              <a:t>Teaduskond sotsiaalmeedias:</a:t>
            </a:r>
          </a:p>
          <a:p>
            <a:pPr marL="0" indent="0">
              <a:buNone/>
            </a:pPr>
            <a:r>
              <a:rPr lang="et-EE" dirty="0" err="1"/>
              <a:t>Facebook</a:t>
            </a:r>
            <a:r>
              <a:rPr lang="et-EE" dirty="0"/>
              <a:t>: </a:t>
            </a:r>
            <a:r>
              <a:rPr lang="et-EE" dirty="0" err="1"/>
              <a:t>itteaduskond</a:t>
            </a:r>
            <a:r>
              <a:rPr lang="et-EE" dirty="0"/>
              <a:t> (</a:t>
            </a:r>
            <a:r>
              <a:rPr lang="et-EE" dirty="0">
                <a:hlinkClick r:id="rId4"/>
              </a:rPr>
              <a:t>https://www.facebook.com/itteaduskond</a:t>
            </a:r>
            <a:r>
              <a:rPr lang="et-EE" dirty="0"/>
              <a:t>) </a:t>
            </a:r>
            <a:endParaRPr lang="et-EE" dirty="0" smtClean="0"/>
          </a:p>
          <a:p>
            <a:pPr marL="0" indent="0">
              <a:buNone/>
            </a:pPr>
            <a:r>
              <a:rPr lang="et-EE" dirty="0" err="1" smtClean="0"/>
              <a:t>Insta</a:t>
            </a:r>
            <a:r>
              <a:rPr lang="et-EE" dirty="0"/>
              <a:t>: </a:t>
            </a:r>
            <a:r>
              <a:rPr lang="et-EE" dirty="0" err="1"/>
              <a:t>itteaduskond</a:t>
            </a:r>
            <a:r>
              <a:rPr lang="et-EE" dirty="0"/>
              <a:t> (</a:t>
            </a:r>
            <a:r>
              <a:rPr lang="et-EE" dirty="0">
                <a:hlinkClick r:id="rId5"/>
              </a:rPr>
              <a:t>https://www.instagram.com/itteaduskond/</a:t>
            </a:r>
            <a:r>
              <a:rPr lang="et-EE" dirty="0"/>
              <a:t>)</a:t>
            </a:r>
            <a:endParaRPr lang="et-EE" dirty="0" smtClean="0"/>
          </a:p>
          <a:p>
            <a:pPr marL="0" indent="0">
              <a:buNone/>
            </a:pPr>
            <a:r>
              <a:rPr lang="et-EE" altLang="et-EE" dirty="0"/>
              <a:t> </a:t>
            </a:r>
            <a:r>
              <a:rPr lang="et-EE" altLang="et-EE" dirty="0" smtClean="0"/>
              <a:t>         </a:t>
            </a:r>
            <a:r>
              <a:rPr lang="et-EE" altLang="et-EE" sz="1600" b="1" dirty="0" smtClean="0"/>
              <a:t>NB</a:t>
            </a:r>
            <a:r>
              <a:rPr lang="et-EE" altLang="et-EE" sz="1600" b="1" dirty="0"/>
              <a:t>!! Veebiinfot ei ole </a:t>
            </a:r>
            <a:r>
              <a:rPr lang="et-EE" altLang="et-EE" sz="1600" b="1" dirty="0" smtClean="0"/>
              <a:t>kunagi mõistlik </a:t>
            </a:r>
            <a:r>
              <a:rPr lang="et-EE" altLang="et-EE" sz="1600" b="1" dirty="0"/>
              <a:t>kasutada pimesi!</a:t>
            </a:r>
          </a:p>
          <a:p>
            <a:pPr marL="0" indent="0" algn="ctr">
              <a:buNone/>
              <a:defRPr/>
            </a:pPr>
            <a:r>
              <a:rPr lang="et-EE" altLang="et-EE" sz="1600" i="1" dirty="0"/>
              <a:t>Mitte kõik, mis veebiavarustes kirjas, ei pruugi alati olla „puhas kuld“!!</a:t>
            </a:r>
            <a:endParaRPr lang="et-EE" sz="1600" i="1" dirty="0"/>
          </a:p>
          <a:p>
            <a:pPr lvl="0">
              <a:defRPr/>
            </a:pPr>
            <a:r>
              <a:rPr lang="et-EE" altLang="et-EE" dirty="0" smtClean="0"/>
              <a:t>Kuna infot on seal palju, siis täna räägime eelkõige sellest, mis lähiajal teile kõige olulisem</a:t>
            </a:r>
            <a:endParaRPr lang="et-EE" altLang="et-EE" dirty="0"/>
          </a:p>
        </p:txBody>
      </p:sp>
    </p:spTree>
    <p:extLst>
      <p:ext uri="{BB962C8B-B14F-4D97-AF65-F5344CB8AC3E}">
        <p14:creationId xmlns:p14="http://schemas.microsoft.com/office/powerpoint/2010/main" val="7706704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err="1" smtClean="0"/>
              <a:t>Hinneteskaala</a:t>
            </a:r>
            <a:r>
              <a:rPr lang="et-EE" dirty="0" smtClean="0"/>
              <a:t> (2)</a:t>
            </a:r>
            <a:endParaRPr lang="en-US" dirty="0"/>
          </a:p>
        </p:txBody>
      </p:sp>
      <p:sp>
        <p:nvSpPr>
          <p:cNvPr id="3" name="Text Placeholder 2"/>
          <p:cNvSpPr>
            <a:spLocks noGrp="1"/>
          </p:cNvSpPr>
          <p:nvPr>
            <p:ph type="body" sz="quarter" idx="14"/>
          </p:nvPr>
        </p:nvSpPr>
        <p:spPr/>
        <p:txBody>
          <a:bodyPr>
            <a:normAutofit fontScale="62500" lnSpcReduction="20000"/>
          </a:bodyPr>
          <a:lstStyle/>
          <a:p>
            <a:r>
              <a:rPr lang="et-EE" sz="1900" b="1" dirty="0" smtClean="0"/>
              <a:t>H</a:t>
            </a:r>
            <a:r>
              <a:rPr lang="en-US" sz="1900" b="1" dirty="0" smtClean="0"/>
              <a:t>indamine </a:t>
            </a:r>
            <a:r>
              <a:rPr lang="en-US" sz="1900" b="1" dirty="0" err="1"/>
              <a:t>võib</a:t>
            </a:r>
            <a:r>
              <a:rPr lang="en-US" sz="1900" b="1" dirty="0"/>
              <a:t> olla </a:t>
            </a:r>
            <a:r>
              <a:rPr lang="en-US" sz="1900" b="1" dirty="0" err="1"/>
              <a:t>eristav</a:t>
            </a:r>
            <a:r>
              <a:rPr lang="en-US" sz="1900" b="1" dirty="0"/>
              <a:t> </a:t>
            </a:r>
            <a:r>
              <a:rPr lang="en-US" sz="1900" b="1" dirty="0" err="1"/>
              <a:t>või</a:t>
            </a:r>
            <a:r>
              <a:rPr lang="en-US" sz="1900" b="1" dirty="0"/>
              <a:t> </a:t>
            </a:r>
            <a:r>
              <a:rPr lang="en-US" sz="1900" b="1" dirty="0" err="1"/>
              <a:t>mitteeristav</a:t>
            </a:r>
            <a:r>
              <a:rPr lang="en-US" sz="1900" b="1" dirty="0"/>
              <a:t>.</a:t>
            </a:r>
          </a:p>
          <a:p>
            <a:r>
              <a:rPr lang="en-US" sz="1900" b="1" dirty="0" err="1" smtClean="0"/>
              <a:t>Eristava</a:t>
            </a:r>
            <a:r>
              <a:rPr lang="en-US" sz="1900" b="1" dirty="0" smtClean="0"/>
              <a:t> </a:t>
            </a:r>
            <a:r>
              <a:rPr lang="en-US" sz="1900" b="1" dirty="0" err="1"/>
              <a:t>hindamise</a:t>
            </a:r>
            <a:r>
              <a:rPr lang="en-US" sz="1900" b="1" dirty="0"/>
              <a:t> </a:t>
            </a:r>
            <a:r>
              <a:rPr lang="en-US" sz="1900" b="1" dirty="0" err="1"/>
              <a:t>puhul</a:t>
            </a:r>
            <a:r>
              <a:rPr lang="en-US" sz="1900" b="1" dirty="0"/>
              <a:t> </a:t>
            </a:r>
            <a:r>
              <a:rPr lang="en-US" sz="1900" b="1" dirty="0" err="1"/>
              <a:t>kujuneb</a:t>
            </a:r>
            <a:r>
              <a:rPr lang="en-US" sz="1900" b="1" dirty="0"/>
              <a:t> </a:t>
            </a:r>
            <a:r>
              <a:rPr lang="en-US" sz="1900" b="1" dirty="0" err="1"/>
              <a:t>õppurile</a:t>
            </a:r>
            <a:r>
              <a:rPr lang="en-US" sz="1900" b="1" dirty="0"/>
              <a:t> </a:t>
            </a:r>
            <a:r>
              <a:rPr lang="en-US" sz="1900" b="1" dirty="0" err="1"/>
              <a:t>lõpphinne</a:t>
            </a:r>
            <a:r>
              <a:rPr lang="en-US" sz="1900" b="1" dirty="0"/>
              <a:t>, </a:t>
            </a:r>
            <a:r>
              <a:rPr lang="en-US" sz="1900" b="1" dirty="0" err="1"/>
              <a:t>mis</a:t>
            </a:r>
            <a:r>
              <a:rPr lang="en-US" sz="1900" b="1" dirty="0"/>
              <a:t> </a:t>
            </a:r>
            <a:r>
              <a:rPr lang="en-US" sz="1900" b="1" dirty="0" err="1"/>
              <a:t>tuleneb</a:t>
            </a:r>
            <a:r>
              <a:rPr lang="en-US" sz="1900" b="1" dirty="0"/>
              <a:t> </a:t>
            </a:r>
            <a:r>
              <a:rPr lang="en-US" sz="1900" b="1" dirty="0" err="1"/>
              <a:t>õpiväljundite</a:t>
            </a:r>
            <a:r>
              <a:rPr lang="en-US" sz="1900" b="1" dirty="0"/>
              <a:t> </a:t>
            </a:r>
            <a:r>
              <a:rPr lang="en-US" sz="1900" b="1" dirty="0" err="1"/>
              <a:t>saavutatuse</a:t>
            </a:r>
            <a:r>
              <a:rPr lang="en-US" sz="1900" b="1" dirty="0"/>
              <a:t> </a:t>
            </a:r>
            <a:r>
              <a:rPr lang="en-US" sz="1900" b="1" dirty="0" err="1"/>
              <a:t>tasemest</a:t>
            </a:r>
            <a:r>
              <a:rPr lang="en-US" sz="1900" b="1" dirty="0"/>
              <a:t> </a:t>
            </a:r>
            <a:r>
              <a:rPr lang="en-US" sz="1900" b="1" dirty="0" err="1"/>
              <a:t>järgmise</a:t>
            </a:r>
            <a:r>
              <a:rPr lang="en-US" sz="1900" b="1" dirty="0"/>
              <a:t> </a:t>
            </a:r>
            <a:r>
              <a:rPr lang="en-US" sz="1900" b="1" dirty="0" err="1"/>
              <a:t>skaala</a:t>
            </a:r>
            <a:r>
              <a:rPr lang="en-US" sz="1900" b="1" dirty="0"/>
              <a:t> </a:t>
            </a:r>
            <a:r>
              <a:rPr lang="en-US" sz="1900" b="1" dirty="0" err="1"/>
              <a:t>alusel</a:t>
            </a:r>
            <a:r>
              <a:rPr lang="en-US" dirty="0"/>
              <a:t>:</a:t>
            </a:r>
          </a:p>
          <a:p>
            <a:r>
              <a:rPr lang="en-US" b="1" dirty="0"/>
              <a:t>„5“ („A”) – „</a:t>
            </a:r>
            <a:r>
              <a:rPr lang="en-US" b="1" dirty="0" err="1"/>
              <a:t>suurepärane</a:t>
            </a:r>
            <a:r>
              <a:rPr lang="en-US" b="1" dirty="0"/>
              <a:t>” </a:t>
            </a:r>
            <a:r>
              <a:rPr lang="en-US" dirty="0"/>
              <a:t>– </a:t>
            </a:r>
            <a:r>
              <a:rPr lang="en-US" dirty="0" err="1"/>
              <a:t>silmapaistev</a:t>
            </a:r>
            <a:r>
              <a:rPr lang="en-US" dirty="0"/>
              <a:t> ja </a:t>
            </a:r>
            <a:r>
              <a:rPr lang="en-US" dirty="0" err="1"/>
              <a:t>eriti</a:t>
            </a:r>
            <a:r>
              <a:rPr lang="en-US" dirty="0"/>
              <a:t> </a:t>
            </a:r>
            <a:r>
              <a:rPr lang="en-US" dirty="0" err="1"/>
              <a:t>laiapõhjaline</a:t>
            </a:r>
            <a:r>
              <a:rPr lang="en-US" dirty="0"/>
              <a:t> </a:t>
            </a:r>
            <a:r>
              <a:rPr lang="en-US" dirty="0" err="1"/>
              <a:t>õpiväljundite</a:t>
            </a:r>
            <a:r>
              <a:rPr lang="en-US" dirty="0"/>
              <a:t> </a:t>
            </a:r>
            <a:r>
              <a:rPr lang="en-US" dirty="0" err="1"/>
              <a:t>saavutamise</a:t>
            </a:r>
            <a:r>
              <a:rPr lang="en-US" dirty="0"/>
              <a:t> </a:t>
            </a:r>
            <a:r>
              <a:rPr lang="en-US" dirty="0" err="1"/>
              <a:t>tase</a:t>
            </a:r>
            <a:r>
              <a:rPr lang="en-US" dirty="0"/>
              <a:t>, </a:t>
            </a:r>
            <a:r>
              <a:rPr lang="en-US" dirty="0" err="1"/>
              <a:t>mida</a:t>
            </a:r>
            <a:r>
              <a:rPr lang="en-US" dirty="0"/>
              <a:t> </a:t>
            </a:r>
            <a:r>
              <a:rPr lang="en-US" dirty="0" err="1"/>
              <a:t>iseloomustab</a:t>
            </a:r>
            <a:r>
              <a:rPr lang="en-US" dirty="0"/>
              <a:t> </a:t>
            </a:r>
            <a:r>
              <a:rPr lang="en-US" dirty="0" err="1"/>
              <a:t>väga</a:t>
            </a:r>
            <a:r>
              <a:rPr lang="en-US" dirty="0"/>
              <a:t> head </a:t>
            </a:r>
            <a:r>
              <a:rPr lang="en-US" dirty="0" err="1"/>
              <a:t>taset</a:t>
            </a:r>
            <a:r>
              <a:rPr lang="en-US" dirty="0"/>
              <a:t> </a:t>
            </a:r>
            <a:r>
              <a:rPr lang="en-US" dirty="0" err="1"/>
              <a:t>ületav</a:t>
            </a:r>
            <a:r>
              <a:rPr lang="en-US" dirty="0"/>
              <a:t> </a:t>
            </a:r>
            <a:r>
              <a:rPr lang="en-US" dirty="0" err="1"/>
              <a:t>teadmiste</a:t>
            </a:r>
            <a:r>
              <a:rPr lang="en-US" dirty="0"/>
              <a:t> ja </a:t>
            </a:r>
            <a:r>
              <a:rPr lang="en-US" dirty="0" err="1"/>
              <a:t>oskuste</a:t>
            </a:r>
            <a:r>
              <a:rPr lang="en-US" dirty="0"/>
              <a:t> </a:t>
            </a:r>
            <a:r>
              <a:rPr lang="en-US" dirty="0" err="1"/>
              <a:t>vaba</a:t>
            </a:r>
            <a:r>
              <a:rPr lang="en-US" dirty="0"/>
              <a:t> </a:t>
            </a:r>
            <a:r>
              <a:rPr lang="en-US" dirty="0" err="1"/>
              <a:t>ning</a:t>
            </a:r>
            <a:r>
              <a:rPr lang="en-US" dirty="0"/>
              <a:t> </a:t>
            </a:r>
            <a:r>
              <a:rPr lang="en-US" dirty="0" err="1"/>
              <a:t>loov</a:t>
            </a:r>
            <a:r>
              <a:rPr lang="en-US" dirty="0"/>
              <a:t> </a:t>
            </a:r>
            <a:r>
              <a:rPr lang="en-US" dirty="0" err="1"/>
              <a:t>kasutamine</a:t>
            </a:r>
            <a:r>
              <a:rPr lang="en-US" dirty="0"/>
              <a:t>;</a:t>
            </a:r>
          </a:p>
          <a:p>
            <a:r>
              <a:rPr lang="en-US" b="1" dirty="0"/>
              <a:t>„4” („B”) – „</a:t>
            </a:r>
            <a:r>
              <a:rPr lang="en-US" b="1" dirty="0" err="1"/>
              <a:t>väga</a:t>
            </a:r>
            <a:r>
              <a:rPr lang="en-US" b="1" dirty="0"/>
              <a:t> </a:t>
            </a:r>
            <a:r>
              <a:rPr lang="en-US" b="1" dirty="0" err="1"/>
              <a:t>hea</a:t>
            </a:r>
            <a:r>
              <a:rPr lang="en-US" b="1" dirty="0"/>
              <a:t>” </a:t>
            </a:r>
            <a:r>
              <a:rPr lang="en-US" dirty="0"/>
              <a:t>– </a:t>
            </a:r>
            <a:r>
              <a:rPr lang="en-US" dirty="0" err="1"/>
              <a:t>väga</a:t>
            </a:r>
            <a:r>
              <a:rPr lang="en-US" dirty="0"/>
              <a:t> heal </a:t>
            </a:r>
            <a:r>
              <a:rPr lang="en-US" dirty="0" err="1"/>
              <a:t>tasemel</a:t>
            </a:r>
            <a:r>
              <a:rPr lang="en-US" dirty="0"/>
              <a:t> </a:t>
            </a:r>
            <a:r>
              <a:rPr lang="en-US" dirty="0" err="1"/>
              <a:t>õpiväljundite</a:t>
            </a:r>
            <a:r>
              <a:rPr lang="en-US" dirty="0"/>
              <a:t> </a:t>
            </a:r>
            <a:r>
              <a:rPr lang="en-US" dirty="0" err="1"/>
              <a:t>saavutamine</a:t>
            </a:r>
            <a:r>
              <a:rPr lang="en-US" dirty="0"/>
              <a:t>, </a:t>
            </a:r>
            <a:r>
              <a:rPr lang="en-US" dirty="0" err="1"/>
              <a:t>mida</a:t>
            </a:r>
            <a:r>
              <a:rPr lang="en-US" dirty="0"/>
              <a:t> </a:t>
            </a:r>
            <a:r>
              <a:rPr lang="en-US" dirty="0" err="1"/>
              <a:t>iseloomustab</a:t>
            </a:r>
            <a:r>
              <a:rPr lang="en-US" dirty="0"/>
              <a:t> </a:t>
            </a:r>
            <a:r>
              <a:rPr lang="en-US" dirty="0" err="1"/>
              <a:t>teadmiste</a:t>
            </a:r>
            <a:r>
              <a:rPr lang="en-US" dirty="0"/>
              <a:t> ja </a:t>
            </a:r>
            <a:r>
              <a:rPr lang="en-US" dirty="0" err="1"/>
              <a:t>oskuste</a:t>
            </a:r>
            <a:r>
              <a:rPr lang="en-US" dirty="0"/>
              <a:t> </a:t>
            </a:r>
            <a:r>
              <a:rPr lang="en-US" dirty="0" err="1"/>
              <a:t>eesmärgipärane</a:t>
            </a:r>
            <a:r>
              <a:rPr lang="en-US" dirty="0"/>
              <a:t> ja </a:t>
            </a:r>
            <a:r>
              <a:rPr lang="en-US" dirty="0" err="1"/>
              <a:t>loov</a:t>
            </a:r>
            <a:r>
              <a:rPr lang="en-US" dirty="0"/>
              <a:t> </a:t>
            </a:r>
            <a:r>
              <a:rPr lang="en-US" dirty="0" err="1"/>
              <a:t>kasutamine</a:t>
            </a:r>
            <a:r>
              <a:rPr lang="en-US" dirty="0"/>
              <a:t>. </a:t>
            </a:r>
            <a:r>
              <a:rPr lang="en-US" dirty="0" err="1"/>
              <a:t>Spetsiifilisemate</a:t>
            </a:r>
            <a:r>
              <a:rPr lang="en-US" dirty="0"/>
              <a:t> ja </a:t>
            </a:r>
            <a:r>
              <a:rPr lang="en-US" dirty="0" err="1"/>
              <a:t>detailsemate</a:t>
            </a:r>
            <a:r>
              <a:rPr lang="en-US" dirty="0"/>
              <a:t> </a:t>
            </a:r>
            <a:r>
              <a:rPr lang="en-US" dirty="0" err="1"/>
              <a:t>teadmiste</a:t>
            </a:r>
            <a:r>
              <a:rPr lang="en-US" dirty="0"/>
              <a:t> </a:t>
            </a:r>
            <a:r>
              <a:rPr lang="en-US" dirty="0" err="1"/>
              <a:t>ning</a:t>
            </a:r>
            <a:r>
              <a:rPr lang="en-US" dirty="0"/>
              <a:t> </a:t>
            </a:r>
            <a:r>
              <a:rPr lang="en-US" dirty="0" err="1"/>
              <a:t>oskuste</a:t>
            </a:r>
            <a:r>
              <a:rPr lang="en-US" dirty="0"/>
              <a:t> </a:t>
            </a:r>
            <a:r>
              <a:rPr lang="en-US" dirty="0" err="1"/>
              <a:t>osas</a:t>
            </a:r>
            <a:r>
              <a:rPr lang="en-US" dirty="0"/>
              <a:t> </a:t>
            </a:r>
            <a:r>
              <a:rPr lang="en-US" dirty="0" err="1"/>
              <a:t>võivad</a:t>
            </a:r>
            <a:r>
              <a:rPr lang="en-US" dirty="0"/>
              <a:t> </a:t>
            </a:r>
            <a:r>
              <a:rPr lang="en-US" dirty="0" err="1"/>
              <a:t>ilmneda</a:t>
            </a:r>
            <a:r>
              <a:rPr lang="en-US" dirty="0"/>
              <a:t> </a:t>
            </a:r>
            <a:r>
              <a:rPr lang="en-US" dirty="0" err="1"/>
              <a:t>mittesisulised</a:t>
            </a:r>
            <a:r>
              <a:rPr lang="en-US" dirty="0"/>
              <a:t> ja </a:t>
            </a:r>
            <a:r>
              <a:rPr lang="en-US" dirty="0" err="1"/>
              <a:t>mittepõhimõttelised</a:t>
            </a:r>
            <a:r>
              <a:rPr lang="en-US" dirty="0"/>
              <a:t> </a:t>
            </a:r>
            <a:r>
              <a:rPr lang="en-US" dirty="0" err="1"/>
              <a:t>eksimused</a:t>
            </a:r>
            <a:r>
              <a:rPr lang="en-US" dirty="0"/>
              <a:t>;</a:t>
            </a:r>
          </a:p>
          <a:p>
            <a:r>
              <a:rPr lang="en-US" b="1" dirty="0"/>
              <a:t>„3” („C”) – „</a:t>
            </a:r>
            <a:r>
              <a:rPr lang="en-US" b="1" dirty="0" err="1"/>
              <a:t>hea</a:t>
            </a:r>
            <a:r>
              <a:rPr lang="en-US" b="1" dirty="0"/>
              <a:t>” </a:t>
            </a:r>
            <a:r>
              <a:rPr lang="en-US" dirty="0"/>
              <a:t>– heal </a:t>
            </a:r>
            <a:r>
              <a:rPr lang="en-US" dirty="0" err="1"/>
              <a:t>tasemel</a:t>
            </a:r>
            <a:r>
              <a:rPr lang="en-US" dirty="0"/>
              <a:t> </a:t>
            </a:r>
            <a:r>
              <a:rPr lang="en-US" dirty="0" err="1"/>
              <a:t>õpiväljundite</a:t>
            </a:r>
            <a:r>
              <a:rPr lang="en-US" dirty="0"/>
              <a:t> </a:t>
            </a:r>
            <a:r>
              <a:rPr lang="en-US" dirty="0" err="1"/>
              <a:t>saavutamine</a:t>
            </a:r>
            <a:r>
              <a:rPr lang="en-US" dirty="0"/>
              <a:t>, </a:t>
            </a:r>
            <a:r>
              <a:rPr lang="en-US" dirty="0" err="1"/>
              <a:t>mida</a:t>
            </a:r>
            <a:r>
              <a:rPr lang="en-US" dirty="0"/>
              <a:t> </a:t>
            </a:r>
            <a:r>
              <a:rPr lang="en-US" dirty="0" err="1"/>
              <a:t>iseloomustab</a:t>
            </a:r>
            <a:r>
              <a:rPr lang="en-US" dirty="0"/>
              <a:t> </a:t>
            </a:r>
            <a:r>
              <a:rPr lang="en-US" dirty="0" err="1"/>
              <a:t>teadmiste</a:t>
            </a:r>
            <a:r>
              <a:rPr lang="en-US" dirty="0"/>
              <a:t> ja </a:t>
            </a:r>
            <a:r>
              <a:rPr lang="en-US" dirty="0" err="1"/>
              <a:t>oskuste</a:t>
            </a:r>
            <a:r>
              <a:rPr lang="en-US" dirty="0"/>
              <a:t> </a:t>
            </a:r>
            <a:r>
              <a:rPr lang="en-US" dirty="0" err="1"/>
              <a:t>eesmärgipärane</a:t>
            </a:r>
            <a:r>
              <a:rPr lang="en-US" dirty="0"/>
              <a:t> </a:t>
            </a:r>
            <a:r>
              <a:rPr lang="en-US" dirty="0" err="1"/>
              <a:t>kasutamine</a:t>
            </a:r>
            <a:r>
              <a:rPr lang="en-US" dirty="0"/>
              <a:t>. </a:t>
            </a:r>
            <a:r>
              <a:rPr lang="en-US" dirty="0" err="1"/>
              <a:t>Spetsiifilisemate</a:t>
            </a:r>
            <a:r>
              <a:rPr lang="en-US" dirty="0"/>
              <a:t> ja </a:t>
            </a:r>
            <a:r>
              <a:rPr lang="en-US" dirty="0" err="1"/>
              <a:t>detailsemate</a:t>
            </a:r>
            <a:r>
              <a:rPr lang="en-US" dirty="0"/>
              <a:t> </a:t>
            </a:r>
            <a:r>
              <a:rPr lang="en-US" dirty="0" err="1"/>
              <a:t>teadmiste</a:t>
            </a:r>
            <a:r>
              <a:rPr lang="en-US" dirty="0"/>
              <a:t> </a:t>
            </a:r>
            <a:r>
              <a:rPr lang="en-US" dirty="0" err="1"/>
              <a:t>ning</a:t>
            </a:r>
            <a:r>
              <a:rPr lang="en-US" dirty="0"/>
              <a:t> </a:t>
            </a:r>
            <a:r>
              <a:rPr lang="en-US" dirty="0" err="1"/>
              <a:t>oskuste</a:t>
            </a:r>
            <a:r>
              <a:rPr lang="en-US" dirty="0"/>
              <a:t> </a:t>
            </a:r>
            <a:r>
              <a:rPr lang="en-US" dirty="0" err="1"/>
              <a:t>osas</a:t>
            </a:r>
            <a:r>
              <a:rPr lang="en-US" dirty="0"/>
              <a:t> </a:t>
            </a:r>
            <a:r>
              <a:rPr lang="en-US" dirty="0" err="1"/>
              <a:t>avaldub</a:t>
            </a:r>
            <a:r>
              <a:rPr lang="en-US" dirty="0"/>
              <a:t> </a:t>
            </a:r>
            <a:r>
              <a:rPr lang="en-US" dirty="0" err="1"/>
              <a:t>ebakindlus</a:t>
            </a:r>
            <a:r>
              <a:rPr lang="en-US" dirty="0"/>
              <a:t> ja </a:t>
            </a:r>
            <a:r>
              <a:rPr lang="en-US" dirty="0" err="1"/>
              <a:t>ebatäpsus</a:t>
            </a:r>
            <a:r>
              <a:rPr lang="en-US" dirty="0"/>
              <a:t>;</a:t>
            </a:r>
          </a:p>
          <a:p>
            <a:r>
              <a:rPr lang="en-US" b="1" dirty="0"/>
              <a:t>„2” („D”) – „</a:t>
            </a:r>
            <a:r>
              <a:rPr lang="en-US" b="1" dirty="0" err="1"/>
              <a:t>rahuldav</a:t>
            </a:r>
            <a:r>
              <a:rPr lang="en-US" b="1" dirty="0"/>
              <a:t>” </a:t>
            </a:r>
            <a:r>
              <a:rPr lang="en-US" dirty="0"/>
              <a:t>– </a:t>
            </a:r>
            <a:r>
              <a:rPr lang="en-US" dirty="0" err="1"/>
              <a:t>piisaval</a:t>
            </a:r>
            <a:r>
              <a:rPr lang="en-US" dirty="0"/>
              <a:t> </a:t>
            </a:r>
            <a:r>
              <a:rPr lang="en-US" dirty="0" err="1"/>
              <a:t>tasemel</a:t>
            </a:r>
            <a:r>
              <a:rPr lang="en-US" dirty="0"/>
              <a:t> </a:t>
            </a:r>
            <a:r>
              <a:rPr lang="en-US" dirty="0" err="1"/>
              <a:t>õpiväljundite</a:t>
            </a:r>
            <a:r>
              <a:rPr lang="en-US" dirty="0"/>
              <a:t> </a:t>
            </a:r>
            <a:r>
              <a:rPr lang="en-US" dirty="0" err="1"/>
              <a:t>saavutamine</a:t>
            </a:r>
            <a:r>
              <a:rPr lang="en-US" dirty="0"/>
              <a:t>, </a:t>
            </a:r>
            <a:r>
              <a:rPr lang="en-US" dirty="0" err="1"/>
              <a:t>mida</a:t>
            </a:r>
            <a:r>
              <a:rPr lang="en-US" dirty="0"/>
              <a:t> </a:t>
            </a:r>
            <a:r>
              <a:rPr lang="en-US" dirty="0" err="1"/>
              <a:t>iseloomustab</a:t>
            </a:r>
            <a:r>
              <a:rPr lang="en-US" dirty="0"/>
              <a:t> </a:t>
            </a:r>
            <a:r>
              <a:rPr lang="en-US" dirty="0" err="1"/>
              <a:t>teadmiste</a:t>
            </a:r>
            <a:r>
              <a:rPr lang="en-US" dirty="0"/>
              <a:t> ja </a:t>
            </a:r>
            <a:r>
              <a:rPr lang="en-US" dirty="0" err="1"/>
              <a:t>oskuste</a:t>
            </a:r>
            <a:r>
              <a:rPr lang="en-US" dirty="0"/>
              <a:t> </a:t>
            </a:r>
            <a:r>
              <a:rPr lang="en-US" dirty="0" err="1"/>
              <a:t>kasutamine</a:t>
            </a:r>
            <a:r>
              <a:rPr lang="en-US" dirty="0"/>
              <a:t> </a:t>
            </a:r>
            <a:r>
              <a:rPr lang="en-US" dirty="0" err="1"/>
              <a:t>tüüpolukordades</a:t>
            </a:r>
            <a:r>
              <a:rPr lang="en-US" dirty="0"/>
              <a:t>, </a:t>
            </a:r>
            <a:r>
              <a:rPr lang="en-US" dirty="0" err="1"/>
              <a:t>erandlikes</a:t>
            </a:r>
            <a:r>
              <a:rPr lang="en-US" dirty="0"/>
              <a:t> </a:t>
            </a:r>
            <a:r>
              <a:rPr lang="en-US" dirty="0" err="1"/>
              <a:t>olukordades</a:t>
            </a:r>
            <a:r>
              <a:rPr lang="en-US" dirty="0"/>
              <a:t> </a:t>
            </a:r>
            <a:r>
              <a:rPr lang="en-US" dirty="0" err="1"/>
              <a:t>avalduvad</a:t>
            </a:r>
            <a:r>
              <a:rPr lang="en-US" dirty="0"/>
              <a:t> </a:t>
            </a:r>
            <a:r>
              <a:rPr lang="en-US" dirty="0" err="1"/>
              <a:t>puudujäägid</a:t>
            </a:r>
            <a:r>
              <a:rPr lang="en-US" dirty="0"/>
              <a:t> ja </a:t>
            </a:r>
            <a:r>
              <a:rPr lang="en-US" dirty="0" err="1"/>
              <a:t>ebakindlus</a:t>
            </a:r>
            <a:r>
              <a:rPr lang="en-US" dirty="0"/>
              <a:t>;</a:t>
            </a:r>
          </a:p>
          <a:p>
            <a:r>
              <a:rPr lang="en-US" b="1" dirty="0"/>
              <a:t>„1” („E”) – „</a:t>
            </a:r>
            <a:r>
              <a:rPr lang="en-US" b="1" dirty="0" err="1"/>
              <a:t>kasin</a:t>
            </a:r>
            <a:r>
              <a:rPr lang="en-US" b="1" dirty="0"/>
              <a:t>” </a:t>
            </a:r>
            <a:r>
              <a:rPr lang="en-US" dirty="0"/>
              <a:t>– </a:t>
            </a:r>
            <a:r>
              <a:rPr lang="en-US" dirty="0" err="1"/>
              <a:t>minimaalselt</a:t>
            </a:r>
            <a:r>
              <a:rPr lang="en-US" dirty="0"/>
              <a:t> </a:t>
            </a:r>
            <a:r>
              <a:rPr lang="en-US" dirty="0" err="1"/>
              <a:t>lubataval</a:t>
            </a:r>
            <a:r>
              <a:rPr lang="en-US" dirty="0"/>
              <a:t> </a:t>
            </a:r>
            <a:r>
              <a:rPr lang="en-US" dirty="0" err="1"/>
              <a:t>tasemel</a:t>
            </a:r>
            <a:r>
              <a:rPr lang="en-US" dirty="0"/>
              <a:t> </a:t>
            </a:r>
            <a:r>
              <a:rPr lang="en-US" dirty="0" err="1"/>
              <a:t>olulisemate</a:t>
            </a:r>
            <a:r>
              <a:rPr lang="en-US" dirty="0"/>
              <a:t> </a:t>
            </a:r>
            <a:r>
              <a:rPr lang="en-US" dirty="0" err="1"/>
              <a:t>õpiväljundite</a:t>
            </a:r>
            <a:r>
              <a:rPr lang="en-US" dirty="0"/>
              <a:t> </a:t>
            </a:r>
            <a:r>
              <a:rPr lang="en-US" dirty="0" err="1"/>
              <a:t>saavutamine</a:t>
            </a:r>
            <a:r>
              <a:rPr lang="en-US" dirty="0"/>
              <a:t>, </a:t>
            </a:r>
            <a:r>
              <a:rPr lang="en-US" dirty="0" err="1"/>
              <a:t>mida</a:t>
            </a:r>
            <a:r>
              <a:rPr lang="en-US" dirty="0"/>
              <a:t> </a:t>
            </a:r>
            <a:r>
              <a:rPr lang="en-US" dirty="0" err="1"/>
              <a:t>iseloomustab</a:t>
            </a:r>
            <a:r>
              <a:rPr lang="en-US" dirty="0"/>
              <a:t> </a:t>
            </a:r>
            <a:r>
              <a:rPr lang="en-US" dirty="0" err="1"/>
              <a:t>teadmiste</a:t>
            </a:r>
            <a:r>
              <a:rPr lang="en-US" dirty="0"/>
              <a:t> ja </a:t>
            </a:r>
            <a:r>
              <a:rPr lang="en-US" dirty="0" err="1"/>
              <a:t>oskuste</a:t>
            </a:r>
            <a:r>
              <a:rPr lang="en-US" dirty="0"/>
              <a:t> </a:t>
            </a:r>
            <a:r>
              <a:rPr lang="en-US" dirty="0" err="1"/>
              <a:t>kasutamine</a:t>
            </a:r>
            <a:r>
              <a:rPr lang="en-US" dirty="0"/>
              <a:t> </a:t>
            </a:r>
            <a:r>
              <a:rPr lang="en-US" dirty="0" err="1"/>
              <a:t>tüüpolukordades</a:t>
            </a:r>
            <a:r>
              <a:rPr lang="en-US" dirty="0"/>
              <a:t> </a:t>
            </a:r>
            <a:r>
              <a:rPr lang="en-US" dirty="0" err="1"/>
              <a:t>piiratud</a:t>
            </a:r>
            <a:r>
              <a:rPr lang="en-US" dirty="0"/>
              <a:t> </a:t>
            </a:r>
            <a:r>
              <a:rPr lang="en-US" dirty="0" err="1"/>
              <a:t>viisidel</a:t>
            </a:r>
            <a:r>
              <a:rPr lang="en-US" dirty="0"/>
              <a:t>, </a:t>
            </a:r>
            <a:r>
              <a:rPr lang="en-US" dirty="0" err="1"/>
              <a:t>erandlikes</a:t>
            </a:r>
            <a:r>
              <a:rPr lang="en-US" dirty="0"/>
              <a:t> </a:t>
            </a:r>
            <a:r>
              <a:rPr lang="en-US" dirty="0" err="1"/>
              <a:t>olukordades</a:t>
            </a:r>
            <a:r>
              <a:rPr lang="en-US" dirty="0"/>
              <a:t> </a:t>
            </a:r>
            <a:r>
              <a:rPr lang="en-US" dirty="0" err="1"/>
              <a:t>avalduvad</a:t>
            </a:r>
            <a:r>
              <a:rPr lang="en-US" dirty="0"/>
              <a:t> </a:t>
            </a:r>
            <a:r>
              <a:rPr lang="en-US" dirty="0" err="1"/>
              <a:t>märgatavad</a:t>
            </a:r>
            <a:r>
              <a:rPr lang="en-US" dirty="0"/>
              <a:t> </a:t>
            </a:r>
            <a:r>
              <a:rPr lang="en-US" dirty="0" err="1"/>
              <a:t>puudujäägid</a:t>
            </a:r>
            <a:r>
              <a:rPr lang="en-US" dirty="0"/>
              <a:t> </a:t>
            </a:r>
            <a:r>
              <a:rPr lang="en-US" dirty="0" err="1"/>
              <a:t>ning</a:t>
            </a:r>
            <a:r>
              <a:rPr lang="en-US" dirty="0"/>
              <a:t> </a:t>
            </a:r>
            <a:r>
              <a:rPr lang="en-US" dirty="0" err="1"/>
              <a:t>ebakindlus</a:t>
            </a:r>
            <a:r>
              <a:rPr lang="en-US" dirty="0"/>
              <a:t>;</a:t>
            </a:r>
          </a:p>
          <a:p>
            <a:r>
              <a:rPr lang="en-US" b="1" dirty="0"/>
              <a:t>„0” („F”) – „</a:t>
            </a:r>
            <a:r>
              <a:rPr lang="en-US" b="1" dirty="0" err="1"/>
              <a:t>puudulik</a:t>
            </a:r>
            <a:r>
              <a:rPr lang="en-US" b="1" dirty="0"/>
              <a:t>” </a:t>
            </a:r>
            <a:r>
              <a:rPr lang="en-US" dirty="0"/>
              <a:t>– </a:t>
            </a:r>
            <a:r>
              <a:rPr lang="en-US" dirty="0" err="1"/>
              <a:t>õppur</a:t>
            </a:r>
            <a:r>
              <a:rPr lang="en-US" dirty="0"/>
              <a:t> on </a:t>
            </a:r>
            <a:r>
              <a:rPr lang="en-US" dirty="0" err="1"/>
              <a:t>omandanud</a:t>
            </a:r>
            <a:r>
              <a:rPr lang="en-US" dirty="0"/>
              <a:t> </a:t>
            </a:r>
            <a:r>
              <a:rPr lang="en-US" dirty="0" err="1"/>
              <a:t>teadmised</a:t>
            </a:r>
            <a:r>
              <a:rPr lang="en-US" dirty="0"/>
              <a:t> ja </a:t>
            </a:r>
            <a:r>
              <a:rPr lang="en-US" dirty="0" err="1"/>
              <a:t>oskused</a:t>
            </a:r>
            <a:r>
              <a:rPr lang="en-US" dirty="0"/>
              <a:t> </a:t>
            </a:r>
            <a:r>
              <a:rPr lang="en-US" dirty="0" err="1"/>
              <a:t>miinimumtasemest</a:t>
            </a:r>
            <a:r>
              <a:rPr lang="en-US" dirty="0"/>
              <a:t> </a:t>
            </a:r>
            <a:r>
              <a:rPr lang="en-US" dirty="0" err="1"/>
              <a:t>madalamal</a:t>
            </a:r>
            <a:r>
              <a:rPr lang="en-US" dirty="0"/>
              <a:t> </a:t>
            </a:r>
            <a:r>
              <a:rPr lang="en-US" dirty="0" err="1"/>
              <a:t>tasemel</a:t>
            </a:r>
            <a:r>
              <a:rPr lang="en-US" dirty="0"/>
              <a:t>.</a:t>
            </a:r>
          </a:p>
          <a:p>
            <a:r>
              <a:rPr lang="en-US" dirty="0" err="1" smtClean="0"/>
              <a:t>Mitteeristava</a:t>
            </a:r>
            <a:r>
              <a:rPr lang="en-US" dirty="0" smtClean="0"/>
              <a:t> </a:t>
            </a:r>
            <a:r>
              <a:rPr lang="en-US" dirty="0" err="1"/>
              <a:t>hindamise</a:t>
            </a:r>
            <a:r>
              <a:rPr lang="en-US" dirty="0"/>
              <a:t> </a:t>
            </a:r>
            <a:r>
              <a:rPr lang="en-US" dirty="0" err="1"/>
              <a:t>puhul</a:t>
            </a:r>
            <a:r>
              <a:rPr lang="en-US" dirty="0"/>
              <a:t> </a:t>
            </a:r>
            <a:r>
              <a:rPr lang="en-US" dirty="0" err="1"/>
              <a:t>määratakse</a:t>
            </a:r>
            <a:r>
              <a:rPr lang="en-US" dirty="0"/>
              <a:t> </a:t>
            </a:r>
            <a:r>
              <a:rPr lang="en-US" dirty="0" err="1"/>
              <a:t>lõpphinne</a:t>
            </a:r>
            <a:r>
              <a:rPr lang="en-US" dirty="0"/>
              <a:t> </a:t>
            </a:r>
            <a:r>
              <a:rPr lang="en-US" dirty="0" err="1"/>
              <a:t>lävendikriteeriumiga</a:t>
            </a:r>
            <a:r>
              <a:rPr lang="en-US" dirty="0"/>
              <a:t>, </a:t>
            </a:r>
            <a:r>
              <a:rPr lang="en-US" dirty="0" err="1"/>
              <a:t>millele</a:t>
            </a:r>
            <a:r>
              <a:rPr lang="en-US" dirty="0"/>
              <a:t> </a:t>
            </a:r>
            <a:r>
              <a:rPr lang="en-US" dirty="0" err="1"/>
              <a:t>vastaval</a:t>
            </a:r>
            <a:r>
              <a:rPr lang="en-US" dirty="0"/>
              <a:t> </a:t>
            </a:r>
            <a:r>
              <a:rPr lang="en-US" dirty="0" err="1"/>
              <a:t>või</a:t>
            </a:r>
            <a:r>
              <a:rPr lang="en-US" dirty="0"/>
              <a:t> </a:t>
            </a:r>
            <a:r>
              <a:rPr lang="en-US" dirty="0" err="1"/>
              <a:t>mida</a:t>
            </a:r>
            <a:r>
              <a:rPr lang="en-US" dirty="0"/>
              <a:t> </a:t>
            </a:r>
            <a:r>
              <a:rPr lang="en-US" dirty="0" err="1"/>
              <a:t>ületaval</a:t>
            </a:r>
            <a:r>
              <a:rPr lang="en-US" dirty="0"/>
              <a:t> </a:t>
            </a:r>
            <a:r>
              <a:rPr lang="en-US" dirty="0" err="1"/>
              <a:t>õpiväljundite</a:t>
            </a:r>
            <a:r>
              <a:rPr lang="en-US" dirty="0"/>
              <a:t> </a:t>
            </a:r>
            <a:r>
              <a:rPr lang="en-US" dirty="0" err="1"/>
              <a:t>saavutamisel</a:t>
            </a:r>
            <a:r>
              <a:rPr lang="en-US" dirty="0"/>
              <a:t> </a:t>
            </a:r>
            <a:r>
              <a:rPr lang="en-US" dirty="0" err="1"/>
              <a:t>hinnatakse</a:t>
            </a:r>
            <a:r>
              <a:rPr lang="en-US" dirty="0"/>
              <a:t> </a:t>
            </a:r>
            <a:r>
              <a:rPr lang="en-US" dirty="0" err="1"/>
              <a:t>tulemus</a:t>
            </a:r>
            <a:r>
              <a:rPr lang="en-US" dirty="0"/>
              <a:t> </a:t>
            </a:r>
            <a:r>
              <a:rPr lang="en-US" dirty="0" err="1"/>
              <a:t>piisavaks</a:t>
            </a:r>
            <a:r>
              <a:rPr lang="en-US" dirty="0"/>
              <a:t> </a:t>
            </a:r>
            <a:r>
              <a:rPr lang="en-US" dirty="0" err="1"/>
              <a:t>sõnaga</a:t>
            </a:r>
            <a:r>
              <a:rPr lang="en-US" dirty="0"/>
              <a:t> </a:t>
            </a:r>
            <a:r>
              <a:rPr lang="en-US" b="1" dirty="0"/>
              <a:t>„</a:t>
            </a:r>
            <a:r>
              <a:rPr lang="en-US" b="1" dirty="0" err="1"/>
              <a:t>arvestatud</a:t>
            </a:r>
            <a:r>
              <a:rPr lang="en-US" b="1" dirty="0"/>
              <a:t>” (A)</a:t>
            </a:r>
            <a:r>
              <a:rPr lang="en-US" dirty="0"/>
              <a:t> </a:t>
            </a:r>
            <a:r>
              <a:rPr lang="en-US" dirty="0" err="1"/>
              <a:t>ning</a:t>
            </a:r>
            <a:r>
              <a:rPr lang="en-US" dirty="0"/>
              <a:t> </a:t>
            </a:r>
            <a:r>
              <a:rPr lang="en-US" dirty="0" err="1"/>
              <a:t>millest</a:t>
            </a:r>
            <a:r>
              <a:rPr lang="en-US" dirty="0"/>
              <a:t> </a:t>
            </a:r>
            <a:r>
              <a:rPr lang="en-US" dirty="0" err="1"/>
              <a:t>madalamal</a:t>
            </a:r>
            <a:r>
              <a:rPr lang="en-US" dirty="0"/>
              <a:t> </a:t>
            </a:r>
            <a:r>
              <a:rPr lang="en-US" dirty="0" err="1"/>
              <a:t>tasemel</a:t>
            </a:r>
            <a:r>
              <a:rPr lang="en-US" dirty="0"/>
              <a:t> </a:t>
            </a:r>
            <a:r>
              <a:rPr lang="en-US" dirty="0" err="1"/>
              <a:t>tulemus</a:t>
            </a:r>
            <a:r>
              <a:rPr lang="en-US" dirty="0"/>
              <a:t> </a:t>
            </a:r>
            <a:r>
              <a:rPr lang="en-US" dirty="0" err="1"/>
              <a:t>hinnatakse</a:t>
            </a:r>
            <a:r>
              <a:rPr lang="en-US" dirty="0"/>
              <a:t> </a:t>
            </a:r>
            <a:r>
              <a:rPr lang="en-US" dirty="0" err="1"/>
              <a:t>ebapiisavaks</a:t>
            </a:r>
            <a:r>
              <a:rPr lang="en-US" dirty="0"/>
              <a:t> </a:t>
            </a:r>
            <a:r>
              <a:rPr lang="en-US" dirty="0" err="1"/>
              <a:t>sõnaga</a:t>
            </a:r>
            <a:r>
              <a:rPr lang="en-US" dirty="0"/>
              <a:t> </a:t>
            </a:r>
            <a:r>
              <a:rPr lang="en-US" b="1" dirty="0"/>
              <a:t>„</a:t>
            </a:r>
            <a:r>
              <a:rPr lang="en-US" b="1" dirty="0" err="1"/>
              <a:t>mittearvestatud</a:t>
            </a:r>
            <a:r>
              <a:rPr lang="en-US" b="1" dirty="0"/>
              <a:t>” (M)</a:t>
            </a:r>
            <a:r>
              <a:rPr lang="en-US" dirty="0"/>
              <a:t>.</a:t>
            </a:r>
          </a:p>
          <a:p>
            <a:r>
              <a:rPr lang="en-US" b="1" dirty="0" err="1" smtClean="0"/>
              <a:t>Positiivne</a:t>
            </a:r>
            <a:r>
              <a:rPr lang="en-US" b="1" dirty="0" smtClean="0"/>
              <a:t> </a:t>
            </a:r>
            <a:r>
              <a:rPr lang="en-US" b="1" dirty="0" err="1"/>
              <a:t>tulemus</a:t>
            </a:r>
            <a:r>
              <a:rPr lang="en-US" b="1" dirty="0"/>
              <a:t> on </a:t>
            </a:r>
            <a:r>
              <a:rPr lang="en-US" b="1" dirty="0" err="1"/>
              <a:t>eristava</a:t>
            </a:r>
            <a:r>
              <a:rPr lang="en-US" b="1" dirty="0"/>
              <a:t> </a:t>
            </a:r>
            <a:r>
              <a:rPr lang="en-US" b="1" dirty="0" err="1"/>
              <a:t>hindamise</a:t>
            </a:r>
            <a:r>
              <a:rPr lang="en-US" b="1" dirty="0"/>
              <a:t> </a:t>
            </a:r>
            <a:r>
              <a:rPr lang="en-US" b="1" dirty="0" err="1"/>
              <a:t>korral</a:t>
            </a:r>
            <a:r>
              <a:rPr lang="en-US" b="1" dirty="0"/>
              <a:t> </a:t>
            </a:r>
            <a:r>
              <a:rPr lang="en-US" b="1" dirty="0" err="1"/>
              <a:t>hinne</a:t>
            </a:r>
            <a:r>
              <a:rPr lang="en-US" b="1" dirty="0"/>
              <a:t> „1“–„5“, </a:t>
            </a:r>
            <a:r>
              <a:rPr lang="en-US" b="1" dirty="0" err="1"/>
              <a:t>mitteeristava</a:t>
            </a:r>
            <a:r>
              <a:rPr lang="en-US" b="1" dirty="0"/>
              <a:t> </a:t>
            </a:r>
            <a:r>
              <a:rPr lang="en-US" b="1" dirty="0" err="1"/>
              <a:t>hindamise</a:t>
            </a:r>
            <a:r>
              <a:rPr lang="en-US" b="1" dirty="0"/>
              <a:t> </a:t>
            </a:r>
            <a:r>
              <a:rPr lang="en-US" b="1" dirty="0" err="1"/>
              <a:t>korral</a:t>
            </a:r>
            <a:r>
              <a:rPr lang="en-US" b="1" dirty="0"/>
              <a:t> „A“. </a:t>
            </a:r>
          </a:p>
        </p:txBody>
      </p:sp>
    </p:spTree>
    <p:extLst>
      <p:ext uri="{BB962C8B-B14F-4D97-AF65-F5344CB8AC3E}">
        <p14:creationId xmlns:p14="http://schemas.microsoft.com/office/powerpoint/2010/main" val="26474791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 kohatäide 1"/>
          <p:cNvSpPr>
            <a:spLocks noGrp="1"/>
          </p:cNvSpPr>
          <p:nvPr>
            <p:ph type="body" sz="quarter" idx="13"/>
          </p:nvPr>
        </p:nvSpPr>
        <p:spPr/>
        <p:txBody>
          <a:bodyPr/>
          <a:lstStyle/>
          <a:p>
            <a:pPr algn="ctr"/>
            <a:r>
              <a:rPr lang="et-EE" dirty="0" smtClean="0"/>
              <a:t>KAALUTUD KESKHINNE</a:t>
            </a:r>
            <a:endParaRPr lang="et-EE" dirty="0"/>
          </a:p>
        </p:txBody>
      </p:sp>
      <p:sp>
        <p:nvSpPr>
          <p:cNvPr id="3" name="Teksti kohatäide 2"/>
          <p:cNvSpPr>
            <a:spLocks noGrp="1"/>
          </p:cNvSpPr>
          <p:nvPr>
            <p:ph type="body" sz="quarter" idx="14"/>
          </p:nvPr>
        </p:nvSpPr>
        <p:spPr/>
        <p:txBody>
          <a:bodyPr/>
          <a:lstStyle/>
          <a:p>
            <a:endParaRPr lang="et-EE" dirty="0" smtClean="0"/>
          </a:p>
          <a:p>
            <a:r>
              <a:rPr lang="et-EE" sz="2000" dirty="0" smtClean="0"/>
              <a:t>Üliõpilase </a:t>
            </a:r>
            <a:r>
              <a:rPr lang="et-EE" sz="2000" dirty="0"/>
              <a:t>üldise edukuse iseloomustamiseks kasutatakse </a:t>
            </a:r>
            <a:r>
              <a:rPr lang="et-EE" sz="2000" b="1" dirty="0"/>
              <a:t>kaalutud keskhinnet </a:t>
            </a:r>
            <a:r>
              <a:rPr lang="et-EE" sz="2000" b="1" dirty="0" smtClean="0"/>
              <a:t>(KKH</a:t>
            </a:r>
            <a:r>
              <a:rPr lang="et-EE" sz="2000" b="1" dirty="0"/>
              <a:t>), </a:t>
            </a:r>
            <a:r>
              <a:rPr lang="et-EE" sz="2000" dirty="0"/>
              <a:t>mis arvutatakse kõigi positiivsele lõpphindele sooritatud eristava hindamisega õppeainete ja lõputöö või lõpueksami lõpphinnete ning ainepunktide korrutiste summa jagamisel vastavate ainepunktide kogusummaga</a:t>
            </a:r>
            <a:r>
              <a:rPr lang="et-EE" sz="2000" dirty="0" smtClean="0"/>
              <a:t>.</a:t>
            </a:r>
          </a:p>
          <a:p>
            <a:r>
              <a:rPr lang="et-EE" sz="2000" dirty="0" smtClean="0"/>
              <a:t>Näide: aine 1 (6 EAP, hinne „4“), aine 2 (3 EAP-d hinne „5“), aine 3 (9 EAP-d, hinne „3“), </a:t>
            </a:r>
            <a:r>
              <a:rPr lang="et-EE" sz="2000" dirty="0" smtClean="0">
                <a:solidFill>
                  <a:srgbClr val="FF0000"/>
                </a:solidFill>
              </a:rPr>
              <a:t>aine 4 (6 EAP-d, arvestatud), aine 5 (3 EAP-d, hinne „0“) – viimased kaks ei lähe arvesse arvutuses</a:t>
            </a:r>
          </a:p>
          <a:p>
            <a:r>
              <a:rPr lang="et-EE" sz="2000" dirty="0" smtClean="0"/>
              <a:t>KKH = ( 6 x 4 + 3 x 5 + 9 x 3 ) / ( 6 + 3 + 9 ) =</a:t>
            </a:r>
          </a:p>
          <a:p>
            <a:pPr marL="0" indent="0">
              <a:buNone/>
            </a:pPr>
            <a:r>
              <a:rPr lang="et-EE" sz="2000" dirty="0"/>
              <a:t> </a:t>
            </a:r>
            <a:r>
              <a:rPr lang="et-EE" sz="2000" dirty="0" smtClean="0"/>
              <a:t>   = 66 / 18 = 3,667</a:t>
            </a:r>
            <a:endParaRPr lang="et-EE" sz="2000" dirty="0"/>
          </a:p>
        </p:txBody>
      </p:sp>
    </p:spTree>
    <p:extLst>
      <p:ext uri="{BB962C8B-B14F-4D97-AF65-F5344CB8AC3E}">
        <p14:creationId xmlns:p14="http://schemas.microsoft.com/office/powerpoint/2010/main" val="24610088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Eksamid</a:t>
            </a:r>
          </a:p>
          <a:p>
            <a:endParaRPr lang="et-EE" dirty="0"/>
          </a:p>
        </p:txBody>
      </p:sp>
      <p:sp>
        <p:nvSpPr>
          <p:cNvPr id="3" name="Text Placeholder 2"/>
          <p:cNvSpPr>
            <a:spLocks noGrp="1"/>
          </p:cNvSpPr>
          <p:nvPr>
            <p:ph type="body" sz="quarter" idx="14"/>
          </p:nvPr>
        </p:nvSpPr>
        <p:spPr/>
        <p:txBody>
          <a:bodyPr/>
          <a:lstStyle/>
          <a:p>
            <a:pPr marL="419100" indent="-419100">
              <a:buFont typeface="Arial" panose="020B0604020202020204" pitchFamily="34" charset="0"/>
              <a:buChar char="•"/>
            </a:pPr>
            <a:r>
              <a:rPr lang="et-EE" altLang="et-EE" dirty="0"/>
              <a:t>Eksam on põhiline teadmiste kontrolli vorm </a:t>
            </a:r>
          </a:p>
          <a:p>
            <a:pPr marL="419100" indent="-419100">
              <a:buFont typeface="Arial" panose="020B0604020202020204" pitchFamily="34" charset="0"/>
              <a:buChar char="•"/>
            </a:pPr>
            <a:r>
              <a:rPr lang="et-EE" altLang="et-EE" dirty="0"/>
              <a:t>Eksamid toimuvad aine deklareerimissemestri lõpus eksamisessioonil </a:t>
            </a:r>
          </a:p>
          <a:p>
            <a:pPr marL="419100" indent="-419100">
              <a:buFont typeface="Arial" panose="020B0604020202020204" pitchFamily="34" charset="0"/>
              <a:buChar char="•"/>
            </a:pPr>
            <a:r>
              <a:rPr lang="et-EE" altLang="et-EE" dirty="0"/>
              <a:t>Eksamitele registreerimine toimub üldjuhul </a:t>
            </a:r>
            <a:r>
              <a:rPr lang="et-EE" altLang="et-EE" dirty="0" err="1"/>
              <a:t>ÕIS-i</a:t>
            </a:r>
            <a:r>
              <a:rPr lang="et-EE" altLang="et-EE" dirty="0"/>
              <a:t> kaudu. </a:t>
            </a:r>
          </a:p>
          <a:p>
            <a:pPr marL="419100" indent="-419100">
              <a:buFont typeface="Arial" panose="020B0604020202020204" pitchFamily="34" charset="0"/>
              <a:buChar char="•"/>
            </a:pPr>
            <a:r>
              <a:rPr lang="et-EE" altLang="et-EE" dirty="0"/>
              <a:t>Dekaanil on põhjendatud juhtudel ja õppejõu nõusolekul õigus üliõpilase avalduse alusel pikendada eksami sooritamise tähtaega sügissemestril kevadsemestri </a:t>
            </a:r>
            <a:r>
              <a:rPr lang="et-EE" altLang="et-EE" dirty="0" smtClean="0"/>
              <a:t>kuni kaks nädalat </a:t>
            </a:r>
            <a:r>
              <a:rPr lang="et-EE" altLang="et-EE" dirty="0"/>
              <a:t>ja kevadsemestril kuni õppeaasta lõpuni. Pikenduse ajal sooritatud eksami tulemus arvestatakse semestri soorituste hulka.</a:t>
            </a:r>
          </a:p>
          <a:p>
            <a:pPr marL="419100" indent="-419100">
              <a:buFont typeface="Arial" panose="020B0604020202020204" pitchFamily="34" charset="0"/>
              <a:buChar char="•"/>
            </a:pPr>
            <a:r>
              <a:rPr lang="et-EE" altLang="et-EE" dirty="0"/>
              <a:t>Eksamit saab sooritada ühe deklaratsiooni alusel kaks korda</a:t>
            </a:r>
          </a:p>
          <a:p>
            <a:pPr marL="419100" indent="-419100">
              <a:buFont typeface="Arial" panose="020B0604020202020204" pitchFamily="34" charset="0"/>
              <a:buChar char="•"/>
            </a:pPr>
            <a:r>
              <a:rPr lang="et-EE" altLang="et-EE" dirty="0"/>
              <a:t>Õppeainet saab deklareerida üliõpilasena kuni kaks korda</a:t>
            </a:r>
          </a:p>
          <a:p>
            <a:endParaRPr lang="et-EE" dirty="0"/>
          </a:p>
        </p:txBody>
      </p:sp>
    </p:spTree>
    <p:extLst>
      <p:ext uri="{BB962C8B-B14F-4D97-AF65-F5344CB8AC3E}">
        <p14:creationId xmlns:p14="http://schemas.microsoft.com/office/powerpoint/2010/main" val="38529564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Arvestused</a:t>
            </a:r>
          </a:p>
          <a:p>
            <a:endParaRPr lang="et-EE" dirty="0"/>
          </a:p>
        </p:txBody>
      </p:sp>
      <p:sp>
        <p:nvSpPr>
          <p:cNvPr id="3" name="Text Placeholder 2"/>
          <p:cNvSpPr>
            <a:spLocks noGrp="1"/>
          </p:cNvSpPr>
          <p:nvPr>
            <p:ph type="body" sz="quarter" idx="14"/>
          </p:nvPr>
        </p:nvSpPr>
        <p:spPr/>
        <p:txBody>
          <a:bodyPr/>
          <a:lstStyle/>
          <a:p>
            <a:pPr>
              <a:lnSpc>
                <a:spcPct val="80000"/>
              </a:lnSpc>
              <a:buFont typeface="Arial" panose="020B0604020202020204" pitchFamily="34" charset="0"/>
              <a:buChar char="•"/>
            </a:pPr>
            <a:r>
              <a:rPr lang="et-EE" altLang="et-EE" dirty="0"/>
              <a:t>Arvestuse eesmärgiks on õpingute käigus omandatud rakenduslike iseloomuga oskuste ja teadmiste hindamine</a:t>
            </a:r>
          </a:p>
          <a:p>
            <a:pPr>
              <a:lnSpc>
                <a:spcPct val="80000"/>
              </a:lnSpc>
              <a:buFont typeface="Arial" panose="020B0604020202020204" pitchFamily="34" charset="0"/>
              <a:buChar char="•"/>
            </a:pPr>
            <a:r>
              <a:rPr lang="et-EE" altLang="et-EE" dirty="0"/>
              <a:t>Hinnatakse tavaliselt </a:t>
            </a:r>
            <a:r>
              <a:rPr lang="et-EE" altLang="et-EE" dirty="0" err="1"/>
              <a:t>mittedifferentseeritud</a:t>
            </a:r>
            <a:r>
              <a:rPr lang="et-EE" altLang="et-EE" dirty="0"/>
              <a:t> (A/M) hindamisskaala alusel</a:t>
            </a:r>
          </a:p>
          <a:p>
            <a:pPr>
              <a:lnSpc>
                <a:spcPct val="80000"/>
              </a:lnSpc>
              <a:buFont typeface="Arial" panose="020B0604020202020204" pitchFamily="34" charset="0"/>
              <a:buChar char="•"/>
            </a:pPr>
            <a:r>
              <a:rPr lang="et-EE" altLang="et-EE" dirty="0"/>
              <a:t>Sooritamise õigus kehtib deklareerimissemestri lõpupäevani</a:t>
            </a:r>
          </a:p>
          <a:p>
            <a:pPr>
              <a:lnSpc>
                <a:spcPct val="80000"/>
              </a:lnSpc>
              <a:buFont typeface="Arial" panose="020B0604020202020204" pitchFamily="34" charset="0"/>
              <a:buChar char="•"/>
            </a:pPr>
            <a:r>
              <a:rPr lang="et-EE" altLang="et-EE" dirty="0"/>
              <a:t>Hindamislehele kantud arvestustulemus “M” (mittearvestatud) on lõplik ja seda parandada ei saa</a:t>
            </a:r>
          </a:p>
          <a:p>
            <a:pPr>
              <a:lnSpc>
                <a:spcPct val="80000"/>
              </a:lnSpc>
              <a:buFont typeface="Arial" panose="020B0604020202020204" pitchFamily="34" charset="0"/>
              <a:buChar char="•"/>
            </a:pPr>
            <a:r>
              <a:rPr lang="et-EE" altLang="et-EE" dirty="0"/>
              <a:t>Positiivse tulemuse “A” saamiseks tuleb aine uuesti deklareerida ja korrata semestritöö</a:t>
            </a:r>
            <a:endParaRPr lang="et-EE" altLang="et-EE" dirty="0">
              <a:solidFill>
                <a:srgbClr val="FF0000"/>
              </a:solidFill>
            </a:endParaRPr>
          </a:p>
          <a:p>
            <a:pPr>
              <a:lnSpc>
                <a:spcPct val="80000"/>
              </a:lnSpc>
              <a:buFont typeface="Arial" panose="020B0604020202020204" pitchFamily="34" charset="0"/>
              <a:buChar char="•"/>
            </a:pPr>
            <a:r>
              <a:rPr lang="et-EE" altLang="et-EE" dirty="0"/>
              <a:t>Dekaanil on õigus üliõpilase avalduse alusel ja õppejõu nõusolekul pikendada arvestuse sooritamise tähtaega sügissemestril </a:t>
            </a:r>
            <a:r>
              <a:rPr lang="et-EE" altLang="et-EE" dirty="0" smtClean="0"/>
              <a:t>kuni kaks nädalat </a:t>
            </a:r>
            <a:r>
              <a:rPr lang="et-EE" altLang="et-EE" dirty="0"/>
              <a:t>ja kevadsemestril kuni õppeaasta lõpuni.</a:t>
            </a:r>
            <a:endParaRPr lang="et-EE" dirty="0"/>
          </a:p>
          <a:p>
            <a:endParaRPr lang="et-EE" dirty="0"/>
          </a:p>
        </p:txBody>
      </p:sp>
    </p:spTree>
    <p:extLst>
      <p:ext uri="{BB962C8B-B14F-4D97-AF65-F5344CB8AC3E}">
        <p14:creationId xmlns:p14="http://schemas.microsoft.com/office/powerpoint/2010/main" val="10665571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 kohatäide 1"/>
          <p:cNvSpPr>
            <a:spLocks noGrp="1"/>
          </p:cNvSpPr>
          <p:nvPr>
            <p:ph type="body" sz="quarter" idx="13"/>
          </p:nvPr>
        </p:nvSpPr>
        <p:spPr/>
        <p:txBody>
          <a:bodyPr/>
          <a:lstStyle/>
          <a:p>
            <a:pPr algn="ctr"/>
            <a:r>
              <a:rPr lang="et-EE" dirty="0" smtClean="0"/>
              <a:t>Akadeemiline puhkus</a:t>
            </a:r>
            <a:endParaRPr lang="et-EE" dirty="0"/>
          </a:p>
        </p:txBody>
      </p:sp>
      <p:sp>
        <p:nvSpPr>
          <p:cNvPr id="3" name="Teksti kohatäide 2"/>
          <p:cNvSpPr>
            <a:spLocks noGrp="1"/>
          </p:cNvSpPr>
          <p:nvPr>
            <p:ph type="body" sz="quarter" idx="14"/>
          </p:nvPr>
        </p:nvSpPr>
        <p:spPr>
          <a:xfrm>
            <a:off x="1250830" y="1138687"/>
            <a:ext cx="9723112" cy="4630289"/>
          </a:xfrm>
        </p:spPr>
        <p:txBody>
          <a:bodyPr>
            <a:normAutofit/>
          </a:bodyPr>
          <a:lstStyle/>
          <a:p>
            <a:r>
              <a:rPr lang="et-EE" dirty="0" smtClean="0"/>
              <a:t>Vt. kindlasti täpsemalt </a:t>
            </a:r>
            <a:r>
              <a:rPr lang="et-EE" dirty="0">
                <a:hlinkClick r:id="rId2"/>
              </a:rPr>
              <a:t>https://</a:t>
            </a:r>
            <a:r>
              <a:rPr lang="et-EE" dirty="0" smtClean="0">
                <a:hlinkClick r:id="rId2"/>
              </a:rPr>
              <a:t>taltech.ee/akadeemiline-puhkus</a:t>
            </a:r>
            <a:endParaRPr lang="et-EE" dirty="0" smtClean="0"/>
          </a:p>
          <a:p>
            <a:r>
              <a:rPr lang="et-EE" b="1" dirty="0" smtClean="0"/>
              <a:t>Oluline:</a:t>
            </a:r>
            <a:r>
              <a:rPr lang="et-EE" dirty="0" smtClean="0"/>
              <a:t> omal </a:t>
            </a:r>
            <a:r>
              <a:rPr lang="et-EE" dirty="0"/>
              <a:t>soovil akadeemilist puhkust saab võtta </a:t>
            </a:r>
            <a:r>
              <a:rPr lang="et-EE" b="1" dirty="0"/>
              <a:t>alles alates teisest semestrist </a:t>
            </a:r>
            <a:r>
              <a:rPr lang="et-EE" b="1" dirty="0" smtClean="0"/>
              <a:t>ja ainult nominaalaja jooksul</a:t>
            </a:r>
          </a:p>
          <a:p>
            <a:r>
              <a:rPr lang="et-EE" b="1" dirty="0" smtClean="0"/>
              <a:t>Oluline</a:t>
            </a:r>
            <a:r>
              <a:rPr lang="et-EE" b="1" dirty="0"/>
              <a:t>: </a:t>
            </a:r>
            <a:r>
              <a:rPr lang="et-EE" dirty="0"/>
              <a:t>tervislikel põhjustel </a:t>
            </a:r>
            <a:r>
              <a:rPr lang="et-EE" dirty="0" smtClean="0"/>
              <a:t>akadeemilist puhkust saab võtta igal </a:t>
            </a:r>
            <a:r>
              <a:rPr lang="et-EE" dirty="0"/>
              <a:t>ajal semestri jooksul, kuid hiljemalt kaks tööpäeva enne semestri </a:t>
            </a:r>
            <a:r>
              <a:rPr lang="et-EE" dirty="0" smtClean="0"/>
              <a:t>lõppu </a:t>
            </a:r>
          </a:p>
          <a:p>
            <a:pPr marL="0" indent="0">
              <a:buNone/>
            </a:pPr>
            <a:r>
              <a:rPr lang="et-EE" dirty="0"/>
              <a:t> </a:t>
            </a:r>
            <a:r>
              <a:rPr lang="et-EE" dirty="0" smtClean="0"/>
              <a:t>   (</a:t>
            </a:r>
            <a:r>
              <a:rPr lang="et-EE" b="1" dirty="0" smtClean="0"/>
              <a:t>NB!! </a:t>
            </a:r>
            <a:r>
              <a:rPr lang="et-EE" dirty="0" smtClean="0"/>
              <a:t>Vaata kindlasti reeglid täpsemalt üle veebilingilt!!)</a:t>
            </a:r>
          </a:p>
          <a:p>
            <a:r>
              <a:rPr lang="et-EE" b="1" dirty="0" smtClean="0"/>
              <a:t>Oluline:</a:t>
            </a:r>
            <a:r>
              <a:rPr lang="et-EE" dirty="0" smtClean="0"/>
              <a:t> akadeemiline puhkus </a:t>
            </a:r>
            <a:r>
              <a:rPr lang="fi-FI" dirty="0" err="1" smtClean="0"/>
              <a:t>aja-</a:t>
            </a:r>
            <a:r>
              <a:rPr lang="fi-FI" dirty="0" smtClean="0"/>
              <a:t> </a:t>
            </a:r>
            <a:r>
              <a:rPr lang="fi-FI" dirty="0" err="1"/>
              <a:t>või</a:t>
            </a:r>
            <a:r>
              <a:rPr lang="fi-FI" dirty="0"/>
              <a:t> </a:t>
            </a:r>
            <a:r>
              <a:rPr lang="fi-FI" dirty="0" err="1"/>
              <a:t>asendusteenistuse</a:t>
            </a:r>
            <a:r>
              <a:rPr lang="fi-FI" dirty="0"/>
              <a:t> </a:t>
            </a:r>
            <a:r>
              <a:rPr lang="fi-FI" dirty="0" err="1"/>
              <a:t>korral</a:t>
            </a:r>
            <a:r>
              <a:rPr lang="fi-FI" dirty="0"/>
              <a:t> </a:t>
            </a:r>
            <a:r>
              <a:rPr lang="fi-FI" dirty="0" err="1"/>
              <a:t>kuni</a:t>
            </a:r>
            <a:r>
              <a:rPr lang="fi-FI" dirty="0"/>
              <a:t> kaks </a:t>
            </a:r>
            <a:r>
              <a:rPr lang="fi-FI" dirty="0" err="1" smtClean="0"/>
              <a:t>semestrit</a:t>
            </a:r>
            <a:r>
              <a:rPr lang="et-EE" dirty="0" smtClean="0"/>
              <a:t> (</a:t>
            </a:r>
            <a:r>
              <a:rPr lang="et-EE" b="1" dirty="0" smtClean="0"/>
              <a:t>NB!! </a:t>
            </a:r>
            <a:r>
              <a:rPr lang="et-EE" dirty="0" smtClean="0"/>
              <a:t>Õppekava täitmine põhimõtteliselt sel ajal võimalik!)</a:t>
            </a:r>
            <a:r>
              <a:rPr lang="fi-FI" dirty="0" smtClean="0"/>
              <a:t> </a:t>
            </a:r>
            <a:endParaRPr lang="et-EE" dirty="0" smtClean="0"/>
          </a:p>
          <a:p>
            <a:r>
              <a:rPr lang="et-EE" b="1" dirty="0" smtClean="0"/>
              <a:t>Oluline</a:t>
            </a:r>
            <a:r>
              <a:rPr lang="et-EE" b="1" dirty="0"/>
              <a:t>: </a:t>
            </a:r>
            <a:r>
              <a:rPr lang="et-EE" dirty="0" smtClean="0"/>
              <a:t>omal </a:t>
            </a:r>
            <a:r>
              <a:rPr lang="et-EE" dirty="0"/>
              <a:t>soovil </a:t>
            </a:r>
            <a:r>
              <a:rPr lang="et-EE" dirty="0" smtClean="0"/>
              <a:t>või </a:t>
            </a:r>
            <a:r>
              <a:rPr lang="et-EE" dirty="0"/>
              <a:t>tervislikel põhjustel akadeemilisel puhkusel viibimise ajal võivad üliõpilased </a:t>
            </a:r>
            <a:r>
              <a:rPr lang="et-EE" b="1" dirty="0"/>
              <a:t>ühes semestris esitada õpingukavas aineid ja osaleda õppetöös 18 EAP ulatuses</a:t>
            </a:r>
            <a:r>
              <a:rPr lang="et-EE" dirty="0"/>
              <a:t>. </a:t>
            </a:r>
            <a:endParaRPr lang="et-EE" dirty="0" smtClean="0"/>
          </a:p>
          <a:p>
            <a:pPr marL="0" indent="0">
              <a:buNone/>
            </a:pPr>
            <a:r>
              <a:rPr lang="et-EE" dirty="0" smtClean="0"/>
              <a:t>    </a:t>
            </a:r>
            <a:r>
              <a:rPr lang="et-EE" dirty="0"/>
              <a:t>(</a:t>
            </a:r>
            <a:r>
              <a:rPr lang="et-EE" b="1" dirty="0"/>
              <a:t>NB!! </a:t>
            </a:r>
            <a:r>
              <a:rPr lang="et-EE" dirty="0"/>
              <a:t>Vaata kindlasti reeglid täpsemalt üle veebilingilt</a:t>
            </a:r>
            <a:r>
              <a:rPr lang="et-EE" dirty="0" smtClean="0"/>
              <a:t>!!)</a:t>
            </a:r>
          </a:p>
          <a:p>
            <a:r>
              <a:rPr lang="et-EE" b="1" dirty="0"/>
              <a:t>Oluline:</a:t>
            </a:r>
            <a:r>
              <a:rPr lang="et-EE" dirty="0"/>
              <a:t> </a:t>
            </a:r>
            <a:r>
              <a:rPr lang="et-EE" dirty="0" smtClean="0"/>
              <a:t>keskmise</a:t>
            </a:r>
            <a:r>
              <a:rPr lang="et-EE" dirty="0"/>
              <a:t>, raske või sügava puudega </a:t>
            </a:r>
            <a:r>
              <a:rPr lang="et-EE" dirty="0" smtClean="0"/>
              <a:t>isikule, </a:t>
            </a:r>
            <a:r>
              <a:rPr lang="et-EE" dirty="0"/>
              <a:t>alla 3-aastase lapse või puudega lapse </a:t>
            </a:r>
            <a:r>
              <a:rPr lang="et-EE" dirty="0" smtClean="0"/>
              <a:t>vanemale </a:t>
            </a:r>
            <a:r>
              <a:rPr lang="et-EE" dirty="0"/>
              <a:t>või </a:t>
            </a:r>
            <a:r>
              <a:rPr lang="et-EE" dirty="0" smtClean="0"/>
              <a:t>eestkostjale kehtivad osaliselt erireeglid, vaata veebist või küsi dekanaadist! </a:t>
            </a:r>
            <a:endParaRPr lang="et-EE" dirty="0"/>
          </a:p>
        </p:txBody>
      </p:sp>
    </p:spTree>
    <p:extLst>
      <p:ext uri="{BB962C8B-B14F-4D97-AF65-F5344CB8AC3E}">
        <p14:creationId xmlns:p14="http://schemas.microsoft.com/office/powerpoint/2010/main" val="42175479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Eksmatrikuleerimine</a:t>
            </a:r>
          </a:p>
          <a:p>
            <a:endParaRPr lang="et-EE" dirty="0"/>
          </a:p>
        </p:txBody>
      </p:sp>
      <p:sp>
        <p:nvSpPr>
          <p:cNvPr id="3" name="Text Placeholder 2"/>
          <p:cNvSpPr>
            <a:spLocks noGrp="1"/>
          </p:cNvSpPr>
          <p:nvPr>
            <p:ph type="body" sz="quarter" idx="14"/>
          </p:nvPr>
        </p:nvSpPr>
        <p:spPr/>
        <p:txBody>
          <a:bodyPr/>
          <a:lstStyle/>
          <a:p>
            <a:r>
              <a:rPr lang="et-EE" altLang="et-EE" sz="2000" dirty="0"/>
              <a:t>Üliõpilane eksmatrikuleeritakse</a:t>
            </a:r>
          </a:p>
          <a:p>
            <a:pPr lvl="1"/>
            <a:r>
              <a:rPr lang="et-EE" altLang="et-EE" dirty="0"/>
              <a:t>seoses õppekava täitmise ja diplomi väljaandmisega</a:t>
            </a:r>
          </a:p>
          <a:p>
            <a:pPr lvl="1"/>
            <a:r>
              <a:rPr lang="et-EE" altLang="et-EE" dirty="0"/>
              <a:t>omal soovil isikliku avalduse alusel</a:t>
            </a:r>
          </a:p>
          <a:p>
            <a:pPr lvl="1"/>
            <a:r>
              <a:rPr lang="et-EE" altLang="et-EE" dirty="0"/>
              <a:t>edasijõudmatuse tõttu</a:t>
            </a:r>
          </a:p>
          <a:p>
            <a:pPr lvl="2"/>
            <a:r>
              <a:rPr lang="et-EE" altLang="et-EE" sz="2000" dirty="0"/>
              <a:t>õppeaasta lõpuks ei ole täitnud vähemalt osakoormusega õppimise nõuet</a:t>
            </a:r>
          </a:p>
          <a:p>
            <a:pPr lvl="2"/>
            <a:r>
              <a:rPr lang="et-EE" altLang="et-EE" sz="2000" dirty="0">
                <a:solidFill>
                  <a:srgbClr val="FF0000"/>
                </a:solidFill>
              </a:rPr>
              <a:t>esimesel õpingutest osavõtusemestril ei ole kogunud 15 EAP oma õppekava ainetest</a:t>
            </a:r>
          </a:p>
          <a:p>
            <a:pPr lvl="1"/>
            <a:r>
              <a:rPr lang="et-EE" altLang="et-EE" dirty="0"/>
              <a:t>õpingutest mitteosavõtu tõttu</a:t>
            </a:r>
          </a:p>
          <a:p>
            <a:pPr lvl="2"/>
            <a:r>
              <a:rPr lang="fi-FI" altLang="et-EE" sz="2000" dirty="0">
                <a:solidFill>
                  <a:srgbClr val="FF0000"/>
                </a:solidFill>
              </a:rPr>
              <a:t>ei ole </a:t>
            </a:r>
            <a:r>
              <a:rPr lang="fi-FI" altLang="et-EE" sz="2000" dirty="0" err="1">
                <a:solidFill>
                  <a:srgbClr val="FF0000"/>
                </a:solidFill>
              </a:rPr>
              <a:t>esitanud</a:t>
            </a:r>
            <a:r>
              <a:rPr lang="fi-FI" altLang="et-EE" sz="2000" dirty="0">
                <a:solidFill>
                  <a:srgbClr val="FF0000"/>
                </a:solidFill>
              </a:rPr>
              <a:t> </a:t>
            </a:r>
            <a:r>
              <a:rPr lang="fi-FI" altLang="et-EE" sz="2000" dirty="0" err="1">
                <a:solidFill>
                  <a:srgbClr val="FF0000"/>
                </a:solidFill>
              </a:rPr>
              <a:t>akadeemilises</a:t>
            </a:r>
            <a:r>
              <a:rPr lang="fi-FI" altLang="et-EE" sz="2000" dirty="0">
                <a:solidFill>
                  <a:srgbClr val="FF0000"/>
                </a:solidFill>
              </a:rPr>
              <a:t> </a:t>
            </a:r>
            <a:r>
              <a:rPr lang="fi-FI" altLang="et-EE" sz="2000" dirty="0" err="1">
                <a:solidFill>
                  <a:srgbClr val="FF0000"/>
                </a:solidFill>
              </a:rPr>
              <a:t>kalendris</a:t>
            </a:r>
            <a:r>
              <a:rPr lang="fi-FI" altLang="et-EE" sz="2000" dirty="0">
                <a:solidFill>
                  <a:srgbClr val="FF0000"/>
                </a:solidFill>
              </a:rPr>
              <a:t> </a:t>
            </a:r>
            <a:r>
              <a:rPr lang="fi-FI" altLang="et-EE" sz="2000" dirty="0" err="1">
                <a:solidFill>
                  <a:srgbClr val="FF0000"/>
                </a:solidFill>
              </a:rPr>
              <a:t>määratud</a:t>
            </a:r>
            <a:r>
              <a:rPr lang="fi-FI" altLang="et-EE" sz="2000" dirty="0">
                <a:solidFill>
                  <a:srgbClr val="FF0000"/>
                </a:solidFill>
              </a:rPr>
              <a:t> </a:t>
            </a:r>
            <a:r>
              <a:rPr lang="fi-FI" altLang="et-EE" sz="2000" dirty="0" err="1">
                <a:solidFill>
                  <a:srgbClr val="FF0000"/>
                </a:solidFill>
              </a:rPr>
              <a:t>tähtajaks</a:t>
            </a:r>
            <a:r>
              <a:rPr lang="fi-FI" altLang="et-EE" sz="2000" dirty="0">
                <a:solidFill>
                  <a:srgbClr val="FF0000"/>
                </a:solidFill>
              </a:rPr>
              <a:t> </a:t>
            </a:r>
            <a:r>
              <a:rPr lang="fi-FI" altLang="et-EE" sz="2000" dirty="0" err="1" smtClean="0">
                <a:solidFill>
                  <a:srgbClr val="FF0000"/>
                </a:solidFill>
              </a:rPr>
              <a:t>õpingukava</a:t>
            </a:r>
            <a:r>
              <a:rPr lang="et-EE" altLang="et-EE" sz="2000" dirty="0" smtClean="0">
                <a:solidFill>
                  <a:srgbClr val="FF0000"/>
                </a:solidFill>
              </a:rPr>
              <a:t> (NB! 11.september 2023)</a:t>
            </a:r>
            <a:endParaRPr lang="fi-FI" altLang="et-EE" sz="2000" dirty="0">
              <a:solidFill>
                <a:srgbClr val="FF0000"/>
              </a:solidFill>
            </a:endParaRPr>
          </a:p>
          <a:p>
            <a:pPr lvl="2"/>
            <a:r>
              <a:rPr lang="et-EE" altLang="et-EE" sz="2000" dirty="0">
                <a:solidFill>
                  <a:srgbClr val="FF0000"/>
                </a:solidFill>
              </a:rPr>
              <a:t>esimese semestri õpingukavas on deklareeritud vähem kui 15 EAP-d oma õppekava õppeaineid</a:t>
            </a:r>
            <a:endParaRPr lang="en-GB" altLang="et-EE" sz="2000" dirty="0">
              <a:solidFill>
                <a:srgbClr val="FF0000"/>
              </a:solidFill>
            </a:endParaRPr>
          </a:p>
          <a:p>
            <a:endParaRPr lang="et-EE" dirty="0"/>
          </a:p>
        </p:txBody>
      </p:sp>
    </p:spTree>
    <p:extLst>
      <p:ext uri="{BB962C8B-B14F-4D97-AF65-F5344CB8AC3E}">
        <p14:creationId xmlns:p14="http://schemas.microsoft.com/office/powerpoint/2010/main" val="8132319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Eksmatrikuleerimine</a:t>
            </a:r>
          </a:p>
          <a:p>
            <a:endParaRPr lang="et-EE" dirty="0"/>
          </a:p>
        </p:txBody>
      </p:sp>
      <p:sp>
        <p:nvSpPr>
          <p:cNvPr id="3" name="Text Placeholder 2"/>
          <p:cNvSpPr>
            <a:spLocks noGrp="1"/>
          </p:cNvSpPr>
          <p:nvPr>
            <p:ph type="body" sz="quarter" idx="14"/>
          </p:nvPr>
        </p:nvSpPr>
        <p:spPr/>
        <p:txBody>
          <a:bodyPr/>
          <a:lstStyle/>
          <a:p>
            <a:pPr marL="495300" indent="-495300">
              <a:buFont typeface="Arial" panose="020B0604020202020204" pitchFamily="34" charset="0"/>
              <a:buChar char="•"/>
            </a:pPr>
            <a:r>
              <a:rPr lang="et-EE" altLang="et-EE" sz="2000" dirty="0"/>
              <a:t>ebaväärika käitumise tõttu</a:t>
            </a:r>
          </a:p>
          <a:p>
            <a:pPr marL="914400" lvl="1" indent="-457200"/>
            <a:r>
              <a:rPr lang="et-EE" altLang="et-EE" sz="2000" dirty="0"/>
              <a:t>tahtlikult toime pandud kuriteo eest süüdimõistva kohtuotsuse jõustumisel</a:t>
            </a:r>
          </a:p>
          <a:p>
            <a:pPr marL="914400" lvl="1" indent="-457200"/>
            <a:r>
              <a:rPr lang="et-EE" altLang="et-EE" sz="2000" dirty="0"/>
              <a:t>dokumentide võltsimisel</a:t>
            </a:r>
          </a:p>
          <a:p>
            <a:pPr marL="914400" lvl="1" indent="-457200"/>
            <a:r>
              <a:rPr lang="et-EE" altLang="et-EE" sz="2000" dirty="0">
                <a:solidFill>
                  <a:srgbClr val="FF0000"/>
                </a:solidFill>
              </a:rPr>
              <a:t>rängal eksimisel üldtunnustatud käitumisnormide vastu ning üleastumisel akadeemilistest tavadest (spikerdamine, plagiaat, teise töö esitamine enda nime </a:t>
            </a:r>
            <a:r>
              <a:rPr lang="et-EE" altLang="et-EE" sz="2000" dirty="0" smtClean="0">
                <a:solidFill>
                  <a:srgbClr val="FF0000"/>
                </a:solidFill>
              </a:rPr>
              <a:t>all, jne.)</a:t>
            </a:r>
            <a:endParaRPr lang="et-EE" altLang="et-EE" sz="2000" dirty="0">
              <a:solidFill>
                <a:srgbClr val="FF0000"/>
              </a:solidFill>
            </a:endParaRPr>
          </a:p>
          <a:p>
            <a:pPr marL="495300" indent="-495300">
              <a:buFont typeface="Arial" panose="020B0604020202020204" pitchFamily="34" charset="0"/>
              <a:buChar char="•"/>
            </a:pPr>
            <a:r>
              <a:rPr lang="et-EE" altLang="et-EE" sz="2000" dirty="0"/>
              <a:t>õppeteenustasu tasumata jätmise tõttu</a:t>
            </a:r>
          </a:p>
          <a:p>
            <a:pPr marL="495300" indent="-495300">
              <a:buFont typeface="Arial" panose="020B0604020202020204" pitchFamily="34" charset="0"/>
              <a:buChar char="•"/>
            </a:pPr>
            <a:r>
              <a:rPr lang="et-EE" altLang="et-EE" sz="2000" dirty="0"/>
              <a:t>õppekava sulgemise tõttu</a:t>
            </a:r>
          </a:p>
          <a:p>
            <a:pPr marL="495300" indent="-495300">
              <a:buFont typeface="Arial" panose="020B0604020202020204" pitchFamily="34" charset="0"/>
              <a:buChar char="•"/>
            </a:pPr>
            <a:r>
              <a:rPr lang="et-EE" altLang="et-EE" sz="2000" dirty="0"/>
              <a:t>surma korral </a:t>
            </a:r>
            <a:endParaRPr lang="en-GB" altLang="et-EE" sz="2000" dirty="0"/>
          </a:p>
          <a:p>
            <a:endParaRPr lang="et-EE" dirty="0"/>
          </a:p>
        </p:txBody>
      </p:sp>
    </p:spTree>
    <p:extLst>
      <p:ext uri="{BB962C8B-B14F-4D97-AF65-F5344CB8AC3E}">
        <p14:creationId xmlns:p14="http://schemas.microsoft.com/office/powerpoint/2010/main" val="14431937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Stipendiumid</a:t>
            </a:r>
          </a:p>
          <a:p>
            <a:endParaRPr lang="et-EE" dirty="0"/>
          </a:p>
        </p:txBody>
      </p:sp>
      <p:sp>
        <p:nvSpPr>
          <p:cNvPr id="3" name="Text Placeholder 2"/>
          <p:cNvSpPr>
            <a:spLocks noGrp="1"/>
          </p:cNvSpPr>
          <p:nvPr>
            <p:ph type="body" sz="quarter" idx="14"/>
          </p:nvPr>
        </p:nvSpPr>
        <p:spPr>
          <a:xfrm>
            <a:off x="2171699" y="1392459"/>
            <a:ext cx="8802242" cy="4408813"/>
          </a:xfrm>
        </p:spPr>
        <p:txBody>
          <a:bodyPr>
            <a:normAutofit/>
          </a:bodyPr>
          <a:lstStyle/>
          <a:p>
            <a:pPr>
              <a:lnSpc>
                <a:spcPct val="80000"/>
              </a:lnSpc>
              <a:buFont typeface="Arial" panose="020B0604020202020204" pitchFamily="34" charset="0"/>
              <a:buChar char="•"/>
              <a:defRPr/>
            </a:pPr>
            <a:endParaRPr lang="et-EE" altLang="et-EE" dirty="0" smtClean="0"/>
          </a:p>
          <a:p>
            <a:pPr>
              <a:lnSpc>
                <a:spcPct val="80000"/>
              </a:lnSpc>
              <a:buFont typeface="Arial" panose="020B0604020202020204" pitchFamily="34" charset="0"/>
              <a:buChar char="•"/>
              <a:defRPr/>
            </a:pPr>
            <a:endParaRPr lang="et-EE" altLang="et-EE" dirty="0"/>
          </a:p>
          <a:p>
            <a:pPr>
              <a:lnSpc>
                <a:spcPct val="80000"/>
              </a:lnSpc>
              <a:buFont typeface="Arial" panose="020B0604020202020204" pitchFamily="34" charset="0"/>
              <a:buChar char="•"/>
              <a:defRPr/>
            </a:pPr>
            <a:r>
              <a:rPr lang="et-EE" altLang="et-EE" sz="2800" dirty="0" smtClean="0"/>
              <a:t>Vaata </a:t>
            </a:r>
            <a:r>
              <a:rPr lang="et-EE" altLang="et-EE" sz="2800" dirty="0"/>
              <a:t>infot ja tähtaegu </a:t>
            </a:r>
            <a:r>
              <a:rPr lang="et-EE" altLang="et-EE" sz="2800" dirty="0" smtClean="0">
                <a:hlinkClick r:id="rId2"/>
              </a:rPr>
              <a:t>ülikooli </a:t>
            </a:r>
            <a:r>
              <a:rPr lang="et-EE" altLang="et-EE" sz="2800" dirty="0">
                <a:hlinkClick r:id="rId2"/>
              </a:rPr>
              <a:t>veebist</a:t>
            </a:r>
            <a:r>
              <a:rPr lang="et-EE" altLang="et-EE" sz="2800" dirty="0"/>
              <a:t>: </a:t>
            </a:r>
          </a:p>
          <a:p>
            <a:pPr marL="457200" lvl="1" indent="0">
              <a:lnSpc>
                <a:spcPct val="80000"/>
              </a:lnSpc>
              <a:buNone/>
              <a:defRPr/>
            </a:pPr>
            <a:endParaRPr lang="et-EE" altLang="et-EE" sz="2800" dirty="0" smtClean="0"/>
          </a:p>
          <a:p>
            <a:pPr marL="457200" lvl="1" indent="0">
              <a:lnSpc>
                <a:spcPct val="80000"/>
              </a:lnSpc>
              <a:buNone/>
              <a:defRPr/>
            </a:pPr>
            <a:r>
              <a:rPr lang="et-EE" altLang="et-EE" sz="2800" dirty="0" smtClean="0"/>
              <a:t>Tudeng </a:t>
            </a:r>
            <a:r>
              <a:rPr lang="et-EE" altLang="et-EE" sz="2800" dirty="0"/>
              <a:t>-&gt; Finantsinfo -&gt; </a:t>
            </a:r>
            <a:r>
              <a:rPr lang="et-EE" altLang="et-EE" sz="2800" dirty="0">
                <a:hlinkClick r:id="rId3"/>
              </a:rPr>
              <a:t>Õppetoetused ja </a:t>
            </a:r>
            <a:r>
              <a:rPr lang="et-EE" altLang="et-EE" sz="2800" dirty="0" smtClean="0">
                <a:hlinkClick r:id="rId3"/>
              </a:rPr>
              <a:t>stipendiumid</a:t>
            </a:r>
            <a:endParaRPr lang="et-EE" altLang="et-EE" sz="2800" dirty="0" smtClean="0"/>
          </a:p>
          <a:p>
            <a:pPr marL="457200" lvl="1" indent="0">
              <a:lnSpc>
                <a:spcPct val="80000"/>
              </a:lnSpc>
              <a:buNone/>
              <a:defRPr/>
            </a:pPr>
            <a:endParaRPr lang="et-EE" altLang="et-EE" sz="2800" dirty="0"/>
          </a:p>
          <a:p>
            <a:pPr marL="457200" lvl="1" indent="0">
              <a:lnSpc>
                <a:spcPct val="80000"/>
              </a:lnSpc>
              <a:buNone/>
              <a:defRPr/>
            </a:pPr>
            <a:r>
              <a:rPr lang="et-EE" altLang="et-EE" sz="2000" dirty="0" smtClean="0"/>
              <a:t>NB! Vajaduspõhiste toetuste, erivajadustega üliõpilaste stipendiumi ja osade eristipendiumite ja -toetuste taotlemine toimub ülikoolivälistes veebiportaalides, vt. täpsem info eelolevalt lingilt. </a:t>
            </a:r>
            <a:endParaRPr lang="et-EE" altLang="et-EE" sz="2000" dirty="0"/>
          </a:p>
          <a:p>
            <a:pPr>
              <a:buFont typeface="Arial" panose="020B0604020202020204" pitchFamily="34" charset="0"/>
              <a:buChar char="•"/>
            </a:pPr>
            <a:endParaRPr lang="et-EE" sz="2800" dirty="0"/>
          </a:p>
        </p:txBody>
      </p:sp>
    </p:spTree>
    <p:extLst>
      <p:ext uri="{BB962C8B-B14F-4D97-AF65-F5344CB8AC3E}">
        <p14:creationId xmlns:p14="http://schemas.microsoft.com/office/powerpoint/2010/main" val="20580005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 kohatäide 1"/>
          <p:cNvSpPr>
            <a:spLocks noGrp="1"/>
          </p:cNvSpPr>
          <p:nvPr>
            <p:ph type="body" sz="quarter" idx="13"/>
          </p:nvPr>
        </p:nvSpPr>
        <p:spPr/>
        <p:txBody>
          <a:bodyPr/>
          <a:lstStyle/>
          <a:p>
            <a:r>
              <a:rPr lang="et-EE" dirty="0"/>
              <a:t>AVAAKTUS</a:t>
            </a:r>
          </a:p>
        </p:txBody>
      </p:sp>
      <p:sp>
        <p:nvSpPr>
          <p:cNvPr id="3" name="Teksti kohatäide 2"/>
          <p:cNvSpPr>
            <a:spLocks noGrp="1"/>
          </p:cNvSpPr>
          <p:nvPr>
            <p:ph type="body" sz="quarter" idx="14"/>
          </p:nvPr>
        </p:nvSpPr>
        <p:spPr>
          <a:xfrm>
            <a:off x="1214168" y="1360163"/>
            <a:ext cx="8802242" cy="4140200"/>
          </a:xfrm>
        </p:spPr>
        <p:txBody>
          <a:bodyPr/>
          <a:lstStyle/>
          <a:p>
            <a:pPr lvl="1" algn="ctr">
              <a:lnSpc>
                <a:spcPct val="100000"/>
              </a:lnSpc>
              <a:spcBef>
                <a:spcPct val="0"/>
              </a:spcBef>
              <a:buClr>
                <a:srgbClr val="930042"/>
              </a:buClr>
              <a:buSzPct val="40000"/>
              <a:buNone/>
            </a:pPr>
            <a:r>
              <a:rPr lang="et-EE" altLang="et-EE" sz="2400" kern="0" dirty="0">
                <a:solidFill>
                  <a:srgbClr val="000000"/>
                </a:solidFill>
                <a:latin typeface="Arial"/>
              </a:rPr>
              <a:t>Ülikooli </a:t>
            </a:r>
            <a:r>
              <a:rPr lang="et-EE" altLang="et-EE" sz="2400" kern="0" dirty="0" smtClean="0">
                <a:solidFill>
                  <a:srgbClr val="000000"/>
                </a:solidFill>
                <a:latin typeface="Arial"/>
              </a:rPr>
              <a:t>2023/24 </a:t>
            </a:r>
            <a:r>
              <a:rPr lang="et-EE" altLang="et-EE" sz="2400" kern="0" dirty="0">
                <a:solidFill>
                  <a:srgbClr val="000000"/>
                </a:solidFill>
                <a:latin typeface="Arial"/>
              </a:rPr>
              <a:t>õppeaasta</a:t>
            </a:r>
          </a:p>
          <a:p>
            <a:pPr lvl="1" algn="ctr">
              <a:lnSpc>
                <a:spcPct val="100000"/>
              </a:lnSpc>
              <a:spcBef>
                <a:spcPct val="0"/>
              </a:spcBef>
              <a:buClr>
                <a:srgbClr val="930042"/>
              </a:buClr>
              <a:buSzPct val="40000"/>
              <a:buNone/>
            </a:pPr>
            <a:endParaRPr lang="et-EE" altLang="et-EE" sz="2400" kern="0" dirty="0">
              <a:solidFill>
                <a:srgbClr val="000000"/>
              </a:solidFill>
              <a:latin typeface="Arial"/>
            </a:endParaRPr>
          </a:p>
          <a:p>
            <a:pPr lvl="1" algn="ctr">
              <a:lnSpc>
                <a:spcPct val="100000"/>
              </a:lnSpc>
              <a:spcBef>
                <a:spcPct val="0"/>
              </a:spcBef>
              <a:buClr>
                <a:srgbClr val="930042"/>
              </a:buClr>
              <a:buSzPct val="40000"/>
              <a:buNone/>
            </a:pPr>
            <a:r>
              <a:rPr lang="et-EE" altLang="et-EE" sz="4000" b="1" kern="0" dirty="0">
                <a:solidFill>
                  <a:srgbClr val="FF0000"/>
                </a:solidFill>
                <a:latin typeface="Arial"/>
              </a:rPr>
              <a:t>AVAAKTUS</a:t>
            </a:r>
          </a:p>
          <a:p>
            <a:pPr lvl="1" algn="ctr">
              <a:lnSpc>
                <a:spcPct val="100000"/>
              </a:lnSpc>
              <a:spcBef>
                <a:spcPct val="0"/>
              </a:spcBef>
              <a:buClr>
                <a:srgbClr val="930042"/>
              </a:buClr>
              <a:buSzPct val="40000"/>
              <a:buNone/>
            </a:pPr>
            <a:endParaRPr lang="et-EE" altLang="et-EE" sz="4000" kern="0" dirty="0">
              <a:solidFill>
                <a:srgbClr val="000000"/>
              </a:solidFill>
              <a:latin typeface="Arial"/>
            </a:endParaRPr>
          </a:p>
          <a:p>
            <a:pPr lvl="1" algn="ctr">
              <a:lnSpc>
                <a:spcPct val="100000"/>
              </a:lnSpc>
              <a:spcBef>
                <a:spcPct val="0"/>
              </a:spcBef>
              <a:buClr>
                <a:srgbClr val="930042"/>
              </a:buClr>
              <a:buSzPct val="40000"/>
              <a:buNone/>
            </a:pPr>
            <a:r>
              <a:rPr lang="et-EE" altLang="et-EE" sz="2800" kern="0" dirty="0">
                <a:solidFill>
                  <a:srgbClr val="000000"/>
                </a:solidFill>
                <a:latin typeface="Arial"/>
              </a:rPr>
              <a:t>toimub reedel, </a:t>
            </a:r>
            <a:r>
              <a:rPr lang="et-EE" altLang="et-EE" sz="2800" kern="0" dirty="0" smtClean="0">
                <a:solidFill>
                  <a:srgbClr val="000000"/>
                </a:solidFill>
                <a:latin typeface="Arial"/>
              </a:rPr>
              <a:t>1.septembril 2023 </a:t>
            </a:r>
            <a:endParaRPr lang="et-EE" altLang="et-EE" sz="2800" kern="0" dirty="0">
              <a:solidFill>
                <a:srgbClr val="000000"/>
              </a:solidFill>
              <a:latin typeface="Arial"/>
            </a:endParaRPr>
          </a:p>
          <a:p>
            <a:pPr lvl="1" algn="ctr">
              <a:lnSpc>
                <a:spcPct val="100000"/>
              </a:lnSpc>
              <a:spcBef>
                <a:spcPct val="0"/>
              </a:spcBef>
              <a:buClr>
                <a:srgbClr val="930042"/>
              </a:buClr>
              <a:buSzPct val="40000"/>
              <a:buNone/>
            </a:pPr>
            <a:r>
              <a:rPr lang="et-EE" altLang="et-EE" sz="2800" kern="0" dirty="0">
                <a:solidFill>
                  <a:srgbClr val="000000"/>
                </a:solidFill>
                <a:latin typeface="Arial"/>
              </a:rPr>
              <a:t>algusega kell </a:t>
            </a:r>
            <a:r>
              <a:rPr lang="et-EE" altLang="et-EE" sz="2800" kern="0" dirty="0" smtClean="0">
                <a:solidFill>
                  <a:srgbClr val="000000"/>
                </a:solidFill>
                <a:latin typeface="Arial"/>
              </a:rPr>
              <a:t>11.00 </a:t>
            </a:r>
            <a:endParaRPr lang="et-EE" altLang="et-EE" sz="2800" kern="0" dirty="0">
              <a:solidFill>
                <a:srgbClr val="000000"/>
              </a:solidFill>
              <a:latin typeface="Arial"/>
            </a:endParaRPr>
          </a:p>
          <a:p>
            <a:pPr lvl="1" algn="ctr">
              <a:lnSpc>
                <a:spcPct val="100000"/>
              </a:lnSpc>
              <a:spcBef>
                <a:spcPct val="0"/>
              </a:spcBef>
              <a:buClr>
                <a:srgbClr val="930042"/>
              </a:buClr>
              <a:buSzPct val="40000"/>
              <a:buNone/>
            </a:pPr>
            <a:endParaRPr lang="et-EE" altLang="et-EE" sz="2800" kern="0" dirty="0">
              <a:solidFill>
                <a:srgbClr val="000000"/>
              </a:solidFill>
              <a:latin typeface="Arial"/>
            </a:endParaRPr>
          </a:p>
          <a:p>
            <a:pPr lvl="1" algn="ctr">
              <a:lnSpc>
                <a:spcPct val="100000"/>
              </a:lnSpc>
              <a:spcBef>
                <a:spcPct val="0"/>
              </a:spcBef>
              <a:buClr>
                <a:srgbClr val="930042"/>
              </a:buClr>
              <a:buSzPct val="40000"/>
              <a:buNone/>
            </a:pPr>
            <a:r>
              <a:rPr lang="et-EE" altLang="et-EE" sz="2800" kern="0" dirty="0" smtClean="0">
                <a:solidFill>
                  <a:srgbClr val="000000"/>
                </a:solidFill>
                <a:latin typeface="Arial"/>
              </a:rPr>
              <a:t>AULAS</a:t>
            </a:r>
            <a:endParaRPr lang="en-GB" altLang="et-EE" sz="2800" kern="0" dirty="0">
              <a:solidFill>
                <a:srgbClr val="000000"/>
              </a:solidFill>
              <a:latin typeface="Arial"/>
            </a:endParaRPr>
          </a:p>
        </p:txBody>
      </p:sp>
    </p:spTree>
    <p:extLst>
      <p:ext uri="{BB962C8B-B14F-4D97-AF65-F5344CB8AC3E}">
        <p14:creationId xmlns:p14="http://schemas.microsoft.com/office/powerpoint/2010/main" val="19195709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 kohatäide 1"/>
          <p:cNvSpPr>
            <a:spLocks noGrp="1"/>
          </p:cNvSpPr>
          <p:nvPr>
            <p:ph type="body" sz="quarter" idx="13"/>
          </p:nvPr>
        </p:nvSpPr>
        <p:spPr/>
        <p:txBody>
          <a:bodyPr/>
          <a:lstStyle/>
          <a:p>
            <a:r>
              <a:rPr lang="et-EE" dirty="0" smtClean="0"/>
              <a:t>lõpetuseks</a:t>
            </a:r>
            <a:endParaRPr lang="et-EE" dirty="0"/>
          </a:p>
        </p:txBody>
      </p:sp>
      <p:sp>
        <p:nvSpPr>
          <p:cNvPr id="3" name="Teksti kohatäide 2"/>
          <p:cNvSpPr>
            <a:spLocks noGrp="1"/>
          </p:cNvSpPr>
          <p:nvPr>
            <p:ph type="body" sz="quarter" idx="14"/>
          </p:nvPr>
        </p:nvSpPr>
        <p:spPr>
          <a:xfrm>
            <a:off x="2171700" y="1360163"/>
            <a:ext cx="8802242" cy="4140200"/>
          </a:xfrm>
        </p:spPr>
        <p:txBody>
          <a:bodyPr>
            <a:normAutofit/>
          </a:bodyPr>
          <a:lstStyle/>
          <a:p>
            <a:r>
              <a:rPr lang="et-EE" dirty="0" smtClean="0"/>
              <a:t>Teie </a:t>
            </a:r>
            <a:r>
              <a:rPr lang="et-EE" dirty="0"/>
              <a:t>eesmärk on – olla edukas </a:t>
            </a:r>
            <a:r>
              <a:rPr lang="et-EE" dirty="0" smtClean="0"/>
              <a:t>Tallinna Tehnikaülikooli tudeng</a:t>
            </a:r>
            <a:r>
              <a:rPr lang="et-EE" dirty="0"/>
              <a:t>, õppida korralikult, lõpetada nominaalajaga. Selleks on vaja muuhulgas tunda ja tunnetada  enda tugevusi ja nõrkusi!</a:t>
            </a:r>
          </a:p>
          <a:p>
            <a:r>
              <a:rPr lang="et-EE" dirty="0" smtClean="0"/>
              <a:t>Õppimine </a:t>
            </a:r>
            <a:r>
              <a:rPr lang="et-EE" dirty="0"/>
              <a:t>ülikoolis on regulaarne tegevus nagu kooliski, kuid siin puudub klassijuhataja, kooli mõistes „õpetaja“ (selle asemel on „õppejõud“), e-kool, jne. Seega tuleb olla ise enda eest vastutaja! Te ei ole enam õpilased, vaid tudengid ehk üliõpilased!</a:t>
            </a:r>
          </a:p>
          <a:p>
            <a:r>
              <a:rPr lang="et-EE" dirty="0" smtClean="0"/>
              <a:t>Veebikeskkondade </a:t>
            </a:r>
            <a:r>
              <a:rPr lang="et-EE" dirty="0"/>
              <a:t>paljusus – sellega tuleb leppida kui </a:t>
            </a:r>
            <a:r>
              <a:rPr lang="et-EE" dirty="0" smtClean="0"/>
              <a:t>paratamatusega, kuigi </a:t>
            </a:r>
            <a:r>
              <a:rPr lang="et-EE" dirty="0" err="1" smtClean="0"/>
              <a:t>Moodle’i</a:t>
            </a:r>
            <a:r>
              <a:rPr lang="et-EE" dirty="0" smtClean="0"/>
              <a:t> keskkond domineerib. Tähtsate </a:t>
            </a:r>
            <a:r>
              <a:rPr lang="et-EE" dirty="0"/>
              <a:t>asjade (kontrolltööd, </a:t>
            </a:r>
            <a:r>
              <a:rPr lang="et-EE" dirty="0" smtClean="0"/>
              <a:t>kodutööde tähtajad, jms.) </a:t>
            </a:r>
            <a:r>
              <a:rPr lang="et-EE" dirty="0"/>
              <a:t>sattumine ajaliselt lähestikku või isegi samale päevale on </a:t>
            </a:r>
            <a:r>
              <a:rPr lang="et-EE" dirty="0" smtClean="0"/>
              <a:t>kahjuks </a:t>
            </a:r>
            <a:r>
              <a:rPr lang="et-EE" dirty="0"/>
              <a:t>objektiivne paratamatus.</a:t>
            </a:r>
          </a:p>
          <a:p>
            <a:r>
              <a:rPr lang="et-EE" dirty="0" smtClean="0"/>
              <a:t>Kõik </a:t>
            </a:r>
            <a:r>
              <a:rPr lang="et-EE" dirty="0"/>
              <a:t>on kõige parem teha aegsasti, õigel ajal või võimalusel isegi natuke varem. Näiteks kodutöö või referaadi võib kindlasti esitada ka enne viimast tähtaega!</a:t>
            </a:r>
          </a:p>
          <a:p>
            <a:endParaRPr lang="et-EE" dirty="0"/>
          </a:p>
        </p:txBody>
      </p:sp>
    </p:spTree>
    <p:extLst>
      <p:ext uri="{BB962C8B-B14F-4D97-AF65-F5344CB8AC3E}">
        <p14:creationId xmlns:p14="http://schemas.microsoft.com/office/powerpoint/2010/main" val="2350541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8"/>
          <p:cNvSpPr txBox="1">
            <a:spLocks noGrp="1"/>
          </p:cNvSpPr>
          <p:nvPr>
            <p:ph type="body" idx="1"/>
          </p:nvPr>
        </p:nvSpPr>
        <p:spPr>
          <a:xfrm>
            <a:off x="479424" y="549275"/>
            <a:ext cx="10494517" cy="810888"/>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accent2"/>
              </a:buClr>
              <a:buSzPts val="2200"/>
              <a:buFont typeface="Arial"/>
              <a:buNone/>
            </a:pPr>
            <a:r>
              <a:rPr lang="et-EE" sz="2800" dirty="0" smtClean="0">
                <a:solidFill>
                  <a:schemeClr val="tx1"/>
                </a:solidFill>
              </a:rPr>
              <a:t>TUDENGIPORTAAL</a:t>
            </a:r>
            <a:endParaRPr sz="2800" dirty="0">
              <a:solidFill>
                <a:schemeClr val="tx1"/>
              </a:solidFill>
            </a:endParaRPr>
          </a:p>
        </p:txBody>
      </p:sp>
      <p:sp>
        <p:nvSpPr>
          <p:cNvPr id="179" name="Google Shape;179;p18"/>
          <p:cNvSpPr txBox="1">
            <a:spLocks noGrp="1"/>
          </p:cNvSpPr>
          <p:nvPr>
            <p:ph type="body" idx="2"/>
          </p:nvPr>
        </p:nvSpPr>
        <p:spPr>
          <a:xfrm>
            <a:off x="1753058" y="954719"/>
            <a:ext cx="9068955" cy="5377872"/>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1000"/>
              </a:spcBef>
              <a:spcAft>
                <a:spcPts val="0"/>
              </a:spcAft>
              <a:buClr>
                <a:schemeClr val="dk1"/>
              </a:buClr>
              <a:buSzPts val="1600"/>
              <a:buFont typeface="Noto Sans Symbols"/>
              <a:buNone/>
            </a:pPr>
            <a:r>
              <a:rPr lang="et-EE" sz="2000" b="1" dirty="0" smtClean="0">
                <a:solidFill>
                  <a:schemeClr val="accent1"/>
                </a:solidFill>
              </a:rPr>
              <a:t>STUDENT.TALTECH.EE </a:t>
            </a:r>
            <a:r>
              <a:rPr lang="et-EE" sz="2000" b="1" dirty="0" smtClean="0"/>
              <a:t>(ligipääs uni-IDga)</a:t>
            </a:r>
          </a:p>
          <a:p>
            <a:pPr marL="0" marR="0" lvl="0" indent="0" algn="l" rtl="0">
              <a:lnSpc>
                <a:spcPct val="90000"/>
              </a:lnSpc>
              <a:spcBef>
                <a:spcPts val="1000"/>
              </a:spcBef>
              <a:spcAft>
                <a:spcPts val="0"/>
              </a:spcAft>
              <a:buClr>
                <a:schemeClr val="dk1"/>
              </a:buClr>
              <a:buSzPts val="1600"/>
              <a:buFont typeface="Noto Sans Symbols"/>
              <a:buNone/>
            </a:pPr>
            <a:r>
              <a:rPr lang="et-EE" sz="2000" b="1" dirty="0" smtClean="0"/>
              <a:t>Kõik tudengile vajalik ühes kohas:</a:t>
            </a:r>
          </a:p>
          <a:p>
            <a:pPr marL="514350" lvl="0" indent="-285750">
              <a:buFont typeface="Arial" panose="020B0604020202020204" pitchFamily="34" charset="0"/>
              <a:buChar char="•"/>
            </a:pPr>
            <a:r>
              <a:rPr lang="et-EE" dirty="0" smtClean="0"/>
              <a:t>Uue </a:t>
            </a:r>
            <a:r>
              <a:rPr lang="et-EE" dirty="0">
                <a:solidFill>
                  <a:schemeClr val="accent1"/>
                </a:solidFill>
              </a:rPr>
              <a:t>tudengi </a:t>
            </a:r>
            <a:r>
              <a:rPr lang="et-EE" dirty="0" smtClean="0">
                <a:solidFill>
                  <a:schemeClr val="accent1"/>
                </a:solidFill>
              </a:rPr>
              <a:t>meelespea</a:t>
            </a:r>
          </a:p>
          <a:p>
            <a:pPr marL="514350" lvl="0" indent="-285750">
              <a:buFont typeface="Arial" panose="020B0604020202020204" pitchFamily="34" charset="0"/>
              <a:buChar char="•"/>
            </a:pPr>
            <a:r>
              <a:rPr lang="et-EE" dirty="0">
                <a:solidFill>
                  <a:schemeClr val="accent1"/>
                </a:solidFill>
              </a:rPr>
              <a:t>Ü</a:t>
            </a:r>
            <a:r>
              <a:rPr lang="et-EE" dirty="0" smtClean="0">
                <a:solidFill>
                  <a:schemeClr val="accent1"/>
                </a:solidFill>
              </a:rPr>
              <a:t>liõpilaskood</a:t>
            </a:r>
          </a:p>
          <a:p>
            <a:pPr marL="514350" indent="-285750">
              <a:buFont typeface="Arial" panose="020B0604020202020204" pitchFamily="34" charset="0"/>
              <a:buChar char="•"/>
            </a:pPr>
            <a:r>
              <a:rPr lang="et-EE" dirty="0">
                <a:solidFill>
                  <a:schemeClr val="accent1"/>
                </a:solidFill>
              </a:rPr>
              <a:t>Tunniplaan </a:t>
            </a:r>
            <a:r>
              <a:rPr lang="et-EE" dirty="0"/>
              <a:t>peale deklaratsiooni </a:t>
            </a:r>
            <a:r>
              <a:rPr lang="et-EE" dirty="0" smtClean="0"/>
              <a:t>esitamist</a:t>
            </a:r>
            <a:endParaRPr lang="et-EE" dirty="0"/>
          </a:p>
          <a:p>
            <a:pPr marL="514350" lvl="0" indent="-285750">
              <a:buFont typeface="Arial" panose="020B0604020202020204" pitchFamily="34" charset="0"/>
              <a:buChar char="•"/>
            </a:pPr>
            <a:r>
              <a:rPr lang="et-EE" dirty="0">
                <a:solidFill>
                  <a:schemeClr val="accent1"/>
                </a:solidFill>
              </a:rPr>
              <a:t>Ruumide asukohad </a:t>
            </a:r>
            <a:r>
              <a:rPr lang="et-EE" dirty="0"/>
              <a:t>kaardil</a:t>
            </a:r>
          </a:p>
          <a:p>
            <a:pPr marL="514350" lvl="0" indent="-285750">
              <a:buFont typeface="Arial" panose="020B0604020202020204" pitchFamily="34" charset="0"/>
              <a:buChar char="•"/>
            </a:pPr>
            <a:r>
              <a:rPr lang="et-EE" dirty="0" smtClean="0"/>
              <a:t>Deklareeritud ained </a:t>
            </a:r>
            <a:r>
              <a:rPr lang="et-EE" dirty="0"/>
              <a:t>ja </a:t>
            </a:r>
            <a:r>
              <a:rPr lang="et-EE" dirty="0">
                <a:solidFill>
                  <a:schemeClr val="accent1"/>
                </a:solidFill>
              </a:rPr>
              <a:t>õppejõudude </a:t>
            </a:r>
            <a:r>
              <a:rPr lang="et-EE" dirty="0" smtClean="0">
                <a:solidFill>
                  <a:schemeClr val="accent1"/>
                </a:solidFill>
              </a:rPr>
              <a:t>kontaktid</a:t>
            </a:r>
          </a:p>
          <a:p>
            <a:pPr marL="514350" lvl="0" indent="-285750">
              <a:buFont typeface="Arial" panose="020B0604020202020204" pitchFamily="34" charset="0"/>
              <a:buChar char="•"/>
            </a:pPr>
            <a:r>
              <a:rPr lang="et-EE" dirty="0" err="1" smtClean="0">
                <a:solidFill>
                  <a:schemeClr val="accent1"/>
                </a:solidFill>
              </a:rPr>
              <a:t>e-kirjad</a:t>
            </a:r>
            <a:r>
              <a:rPr lang="et-EE" dirty="0" smtClean="0">
                <a:solidFill>
                  <a:schemeClr val="accent1"/>
                </a:solidFill>
              </a:rPr>
              <a:t> </a:t>
            </a:r>
          </a:p>
          <a:p>
            <a:pPr marL="514350" lvl="0" indent="-285750">
              <a:buFont typeface="Arial" panose="020B0604020202020204" pitchFamily="34" charset="0"/>
              <a:buChar char="•"/>
            </a:pPr>
            <a:r>
              <a:rPr lang="et-EE" dirty="0" smtClean="0"/>
              <a:t>Peale </a:t>
            </a:r>
            <a:r>
              <a:rPr lang="et-EE" dirty="0" err="1" smtClean="0"/>
              <a:t>Moodle’i</a:t>
            </a:r>
            <a:r>
              <a:rPr lang="et-EE" dirty="0" smtClean="0"/>
              <a:t> kursusele registreerimist ka iga aine juures </a:t>
            </a:r>
            <a:r>
              <a:rPr lang="et-EE" dirty="0" err="1" smtClean="0">
                <a:solidFill>
                  <a:schemeClr val="accent1"/>
                </a:solidFill>
              </a:rPr>
              <a:t>Moodle’i</a:t>
            </a:r>
            <a:r>
              <a:rPr lang="et-EE" dirty="0" smtClean="0">
                <a:solidFill>
                  <a:schemeClr val="accent1"/>
                </a:solidFill>
              </a:rPr>
              <a:t> link</a:t>
            </a:r>
          </a:p>
          <a:p>
            <a:pPr marL="514350" lvl="0" indent="-285750">
              <a:buFont typeface="Arial" panose="020B0604020202020204" pitchFamily="34" charset="0"/>
              <a:buChar char="•"/>
            </a:pPr>
            <a:r>
              <a:rPr lang="et-EE" dirty="0" smtClean="0"/>
              <a:t>Jooksvad </a:t>
            </a:r>
            <a:r>
              <a:rPr lang="et-EE" dirty="0" smtClean="0">
                <a:solidFill>
                  <a:schemeClr val="accent1"/>
                </a:solidFill>
              </a:rPr>
              <a:t>hinded</a:t>
            </a:r>
            <a:endParaRPr lang="et-EE" dirty="0">
              <a:solidFill>
                <a:schemeClr val="accent1"/>
              </a:solidFill>
            </a:endParaRPr>
          </a:p>
          <a:p>
            <a:pPr marL="514350" lvl="0" indent="-285750">
              <a:buFont typeface="Arial" panose="020B0604020202020204" pitchFamily="34" charset="0"/>
              <a:buChar char="•"/>
            </a:pPr>
            <a:r>
              <a:rPr lang="et-EE" dirty="0" smtClean="0"/>
              <a:t>Programmijuhi</a:t>
            </a:r>
            <a:r>
              <a:rPr lang="et-EE" dirty="0"/>
              <a:t>, </a:t>
            </a:r>
            <a:r>
              <a:rPr lang="et-EE" dirty="0">
                <a:solidFill>
                  <a:schemeClr val="accent1"/>
                </a:solidFill>
              </a:rPr>
              <a:t>dekanaadi ja nõustamiskeskuse kontakt </a:t>
            </a:r>
            <a:endParaRPr lang="et-EE" dirty="0" smtClean="0"/>
          </a:p>
          <a:p>
            <a:pPr marL="514350" lvl="0" indent="-285750">
              <a:buFont typeface="Arial" panose="020B0604020202020204" pitchFamily="34" charset="0"/>
              <a:buChar char="•"/>
            </a:pPr>
            <a:r>
              <a:rPr lang="et-EE" dirty="0" smtClean="0"/>
              <a:t>Tudengielu </a:t>
            </a:r>
            <a:r>
              <a:rPr lang="et-EE" dirty="0" smtClean="0">
                <a:solidFill>
                  <a:schemeClr val="accent1"/>
                </a:solidFill>
              </a:rPr>
              <a:t>sündmused</a:t>
            </a:r>
          </a:p>
          <a:p>
            <a:pPr marL="514350" lvl="0" indent="-285750">
              <a:buFont typeface="Arial" panose="020B0604020202020204" pitchFamily="34" charset="0"/>
              <a:buChar char="•"/>
            </a:pPr>
            <a:r>
              <a:rPr lang="et-EE" dirty="0" smtClean="0">
                <a:solidFill>
                  <a:schemeClr val="accent1"/>
                </a:solidFill>
              </a:rPr>
              <a:t>Raamatukogu laenutused</a:t>
            </a:r>
          </a:p>
          <a:p>
            <a:pPr marL="514350" lvl="0" indent="-285750">
              <a:buFont typeface="Arial" panose="020B0604020202020204" pitchFamily="34" charset="0"/>
              <a:buChar char="•"/>
            </a:pPr>
            <a:r>
              <a:rPr lang="et-EE" dirty="0" smtClean="0"/>
              <a:t>Söögikohtade </a:t>
            </a:r>
            <a:r>
              <a:rPr lang="et-EE" dirty="0" smtClean="0">
                <a:solidFill>
                  <a:schemeClr val="accent1"/>
                </a:solidFill>
              </a:rPr>
              <a:t>menüüd </a:t>
            </a:r>
          </a:p>
          <a:p>
            <a:pPr marL="514350" lvl="0" indent="-285750">
              <a:buFont typeface="Arial" panose="020B0604020202020204" pitchFamily="34" charset="0"/>
              <a:buChar char="•"/>
            </a:pPr>
            <a:r>
              <a:rPr lang="et-EE" dirty="0" smtClean="0"/>
              <a:t>…</a:t>
            </a:r>
          </a:p>
          <a:p>
            <a:pPr marL="0" marR="0" lvl="0" indent="0" algn="l" rtl="0">
              <a:lnSpc>
                <a:spcPct val="90000"/>
              </a:lnSpc>
              <a:spcBef>
                <a:spcPts val="1000"/>
              </a:spcBef>
              <a:spcAft>
                <a:spcPts val="0"/>
              </a:spcAft>
              <a:buClr>
                <a:schemeClr val="dk1"/>
              </a:buClr>
              <a:buSzPts val="1600"/>
              <a:buFont typeface="Noto Sans Symbols"/>
              <a:buNone/>
            </a:pPr>
            <a:endParaRPr sz="2000" b="1" dirty="0"/>
          </a:p>
        </p:txBody>
      </p:sp>
      <p:pic>
        <p:nvPicPr>
          <p:cNvPr id="2" name="Picture 1"/>
          <p:cNvPicPr>
            <a:picLocks noChangeAspect="1"/>
          </p:cNvPicPr>
          <p:nvPr/>
        </p:nvPicPr>
        <p:blipFill>
          <a:blip r:embed="rId3"/>
          <a:stretch>
            <a:fillRect/>
          </a:stretch>
        </p:blipFill>
        <p:spPr>
          <a:xfrm>
            <a:off x="9024701" y="398798"/>
            <a:ext cx="2685784" cy="2669256"/>
          </a:xfrm>
          <a:prstGeom prst="rect">
            <a:avLst/>
          </a:prstGeom>
        </p:spPr>
      </p:pic>
      <p:pic>
        <p:nvPicPr>
          <p:cNvPr id="3" name="Picture 2"/>
          <p:cNvPicPr>
            <a:picLocks noChangeAspect="1"/>
          </p:cNvPicPr>
          <p:nvPr/>
        </p:nvPicPr>
        <p:blipFill>
          <a:blip r:embed="rId4"/>
          <a:stretch>
            <a:fillRect/>
          </a:stretch>
        </p:blipFill>
        <p:spPr>
          <a:xfrm>
            <a:off x="9139819" y="4692073"/>
            <a:ext cx="2446477" cy="1916545"/>
          </a:xfrm>
          <a:prstGeom prst="rect">
            <a:avLst/>
          </a:prstGeom>
        </p:spPr>
      </p:pic>
    </p:spTree>
    <p:extLst>
      <p:ext uri="{BB962C8B-B14F-4D97-AF65-F5344CB8AC3E}">
        <p14:creationId xmlns:p14="http://schemas.microsoft.com/office/powerpoint/2010/main" val="8612649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 kohatäide 1"/>
          <p:cNvSpPr>
            <a:spLocks noGrp="1"/>
          </p:cNvSpPr>
          <p:nvPr>
            <p:ph type="body" sz="quarter" idx="13"/>
          </p:nvPr>
        </p:nvSpPr>
        <p:spPr/>
        <p:txBody>
          <a:bodyPr/>
          <a:lstStyle/>
          <a:p>
            <a:r>
              <a:rPr lang="et-EE" dirty="0" smtClean="0"/>
              <a:t>Lõpetuseks (2)</a:t>
            </a:r>
            <a:endParaRPr lang="et-EE" dirty="0"/>
          </a:p>
          <a:p>
            <a:endParaRPr lang="et-EE" dirty="0"/>
          </a:p>
        </p:txBody>
      </p:sp>
      <p:sp>
        <p:nvSpPr>
          <p:cNvPr id="3" name="Teksti kohatäide 2"/>
          <p:cNvSpPr>
            <a:spLocks noGrp="1"/>
          </p:cNvSpPr>
          <p:nvPr>
            <p:ph type="body" sz="quarter" idx="14"/>
          </p:nvPr>
        </p:nvSpPr>
        <p:spPr>
          <a:xfrm>
            <a:off x="2171700" y="1190445"/>
            <a:ext cx="8802242" cy="4578531"/>
          </a:xfrm>
        </p:spPr>
        <p:txBody>
          <a:bodyPr>
            <a:normAutofit fontScale="92500" lnSpcReduction="10000"/>
          </a:bodyPr>
          <a:lstStyle/>
          <a:p>
            <a:r>
              <a:rPr lang="et-EE" dirty="0" smtClean="0"/>
              <a:t>Loengud </a:t>
            </a:r>
            <a:r>
              <a:rPr lang="et-EE" dirty="0"/>
              <a:t>on üldjuhul aine kontsentraat. Konspekti </a:t>
            </a:r>
            <a:r>
              <a:rPr lang="et-EE" dirty="0" smtClean="0"/>
              <a:t>koostamine </a:t>
            </a:r>
            <a:r>
              <a:rPr lang="et-EE" dirty="0"/>
              <a:t>loengutes on selle kontsentraadi omandamiseks </a:t>
            </a:r>
            <a:r>
              <a:rPr lang="et-EE" dirty="0" smtClean="0"/>
              <a:t>väga kasulik ja vajalik</a:t>
            </a:r>
            <a:r>
              <a:rPr lang="et-EE" dirty="0"/>
              <a:t>! Ärge usaldage liialt oma mälu!</a:t>
            </a:r>
          </a:p>
          <a:p>
            <a:r>
              <a:rPr lang="et-EE" dirty="0" smtClean="0"/>
              <a:t>Väga </a:t>
            </a:r>
            <a:r>
              <a:rPr lang="et-EE" dirty="0"/>
              <a:t>oluline on </a:t>
            </a:r>
            <a:r>
              <a:rPr lang="et-EE" dirty="0" smtClean="0"/>
              <a:t>nn. „sõpruskondade“ </a:t>
            </a:r>
            <a:r>
              <a:rPr lang="et-EE" dirty="0"/>
              <a:t>tekkimine, rühmakaaslastega ühine õppimine, ühiselt kodu- ja kontrolltöödeks valmistumine, jne. Aidake teineteist! Ja jälgige, et teie sõbrad ja rühmakaaslased „kaotsi“ ei läheks!</a:t>
            </a:r>
          </a:p>
          <a:p>
            <a:r>
              <a:rPr lang="et-EE" dirty="0" smtClean="0"/>
              <a:t>Suhelge õppejõududega ja teiste ülikooli töötajatega korrektselt </a:t>
            </a:r>
            <a:r>
              <a:rPr lang="et-EE" dirty="0"/>
              <a:t>– nii kirjalikult kui ka suuliselt! Suhtlemine on kahepoolne protsess!</a:t>
            </a:r>
          </a:p>
          <a:p>
            <a:r>
              <a:rPr lang="et-EE" dirty="0" smtClean="0"/>
              <a:t>NB</a:t>
            </a:r>
            <a:r>
              <a:rPr lang="et-EE" dirty="0"/>
              <a:t>!!! Tunniplaan täieneb ja </a:t>
            </a:r>
            <a:r>
              <a:rPr lang="et-EE" dirty="0" smtClean="0"/>
              <a:t>võib muutuda </a:t>
            </a:r>
            <a:r>
              <a:rPr lang="et-EE" dirty="0"/>
              <a:t>veel ca </a:t>
            </a:r>
            <a:r>
              <a:rPr lang="et-EE" dirty="0" smtClean="0"/>
              <a:t>2 nädalat</a:t>
            </a:r>
            <a:r>
              <a:rPr lang="et-EE" dirty="0"/>
              <a:t>!! </a:t>
            </a:r>
            <a:br>
              <a:rPr lang="et-EE" dirty="0"/>
            </a:br>
            <a:endParaRPr lang="et-EE" dirty="0" smtClean="0"/>
          </a:p>
          <a:p>
            <a:r>
              <a:rPr lang="et-EE" dirty="0" smtClean="0"/>
              <a:t>Deklareerimisel </a:t>
            </a:r>
            <a:r>
              <a:rPr lang="et-EE" dirty="0"/>
              <a:t>kindlasti kontrollida, et </a:t>
            </a:r>
            <a:r>
              <a:rPr lang="et-EE" dirty="0" smtClean="0"/>
              <a:t>deklaratsioonis oleks </a:t>
            </a:r>
            <a:r>
              <a:rPr lang="et-EE" b="1" dirty="0"/>
              <a:t>õige õppejõu </a:t>
            </a:r>
            <a:r>
              <a:rPr lang="et-EE" dirty="0"/>
              <a:t>nimi (näiteks IAX0010 Diskreetse matemaatika  IT </a:t>
            </a:r>
            <a:r>
              <a:rPr lang="et-EE" dirty="0" smtClean="0"/>
              <a:t>teaduskonna </a:t>
            </a:r>
            <a:r>
              <a:rPr lang="et-EE" b="1" dirty="0" smtClean="0"/>
              <a:t>päevaõppes </a:t>
            </a:r>
            <a:r>
              <a:rPr lang="et-EE" dirty="0" smtClean="0"/>
              <a:t>(statsionaarõppes) </a:t>
            </a:r>
            <a:r>
              <a:rPr lang="et-EE" dirty="0"/>
              <a:t>deklareerida </a:t>
            </a:r>
            <a:r>
              <a:rPr lang="et-EE" b="1" dirty="0">
                <a:solidFill>
                  <a:schemeClr val="tx1"/>
                </a:solidFill>
              </a:rPr>
              <a:t>Margus Kruusi </a:t>
            </a:r>
            <a:r>
              <a:rPr lang="et-EE" b="1" dirty="0" smtClean="0">
                <a:solidFill>
                  <a:schemeClr val="tx1"/>
                </a:solidFill>
              </a:rPr>
              <a:t>nimele</a:t>
            </a:r>
            <a:r>
              <a:rPr lang="et-EE" dirty="0" smtClean="0"/>
              <a:t>, </a:t>
            </a:r>
            <a:r>
              <a:rPr lang="et-EE" b="1" dirty="0" smtClean="0"/>
              <a:t>sessioonõppes </a:t>
            </a:r>
            <a:r>
              <a:rPr lang="et-EE" dirty="0" smtClean="0"/>
              <a:t>(kaugõppes) </a:t>
            </a:r>
            <a:r>
              <a:rPr lang="et-EE" b="1" dirty="0" smtClean="0"/>
              <a:t>Harri </a:t>
            </a:r>
            <a:r>
              <a:rPr lang="et-EE" b="1" dirty="0" err="1" smtClean="0"/>
              <a:t>Lenseni</a:t>
            </a:r>
            <a:r>
              <a:rPr lang="et-EE" b="1" dirty="0" smtClean="0"/>
              <a:t> nimele</a:t>
            </a:r>
            <a:r>
              <a:rPr lang="et-EE" dirty="0" smtClean="0"/>
              <a:t>. Deklareerimise </a:t>
            </a:r>
            <a:r>
              <a:rPr lang="et-EE" dirty="0"/>
              <a:t>VIIMANE tähtaeg </a:t>
            </a:r>
            <a:r>
              <a:rPr lang="et-EE" dirty="0" smtClean="0"/>
              <a:t>11.septembril!</a:t>
            </a:r>
            <a:r>
              <a:rPr lang="et-EE" dirty="0"/>
              <a:t/>
            </a:r>
            <a:br>
              <a:rPr lang="et-EE" dirty="0"/>
            </a:br>
            <a:endParaRPr lang="et-EE" dirty="0" smtClean="0"/>
          </a:p>
          <a:p>
            <a:r>
              <a:rPr lang="et-EE" dirty="0" smtClean="0"/>
              <a:t>Kui </a:t>
            </a:r>
            <a:r>
              <a:rPr lang="et-EE" dirty="0"/>
              <a:t>on vaja üle kanda varasemaid sooritusi, </a:t>
            </a:r>
            <a:r>
              <a:rPr lang="et-EE" dirty="0" smtClean="0"/>
              <a:t>on soovitav seda protsessi alustada koos selle semestri muude ainete deklareerimisega (s.o. enne 11.09.23), lugedes eelnevalt läbi VÕTA reeglid ja täites </a:t>
            </a:r>
            <a:r>
              <a:rPr lang="et-EE" dirty="0"/>
              <a:t>ÕIS-is </a:t>
            </a:r>
            <a:r>
              <a:rPr lang="et-EE" dirty="0" smtClean="0"/>
              <a:t>VÕTA taotluse.</a:t>
            </a:r>
            <a:endParaRPr lang="et-EE" dirty="0"/>
          </a:p>
        </p:txBody>
      </p:sp>
    </p:spTree>
    <p:extLst>
      <p:ext uri="{BB962C8B-B14F-4D97-AF65-F5344CB8AC3E}">
        <p14:creationId xmlns:p14="http://schemas.microsoft.com/office/powerpoint/2010/main" val="19925483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 t="21094" r="-1" b="21589"/>
          <a:stretch/>
        </p:blipFill>
        <p:spPr>
          <a:xfrm>
            <a:off x="-15498" y="0"/>
            <a:ext cx="12207497" cy="4940618"/>
          </a:xfrm>
          <a:prstGeom prst="rect">
            <a:avLst/>
          </a:prstGeom>
        </p:spPr>
      </p:pic>
      <p:sp>
        <p:nvSpPr>
          <p:cNvPr id="4" name="Freeform 3"/>
          <p:cNvSpPr/>
          <p:nvPr/>
        </p:nvSpPr>
        <p:spPr>
          <a:xfrm>
            <a:off x="-1" y="3312687"/>
            <a:ext cx="12192000" cy="3545313"/>
          </a:xfrm>
          <a:custGeom>
            <a:avLst/>
            <a:gdLst>
              <a:gd name="connsiteX0" fmla="*/ 986101 w 12192000"/>
              <a:gd name="connsiteY0" fmla="*/ 0 h 3545313"/>
              <a:gd name="connsiteX1" fmla="*/ 12192000 w 12192000"/>
              <a:gd name="connsiteY1" fmla="*/ 0 h 3545313"/>
              <a:gd name="connsiteX2" fmla="*/ 12192000 w 12192000"/>
              <a:gd name="connsiteY2" fmla="*/ 510802 h 3545313"/>
              <a:gd name="connsiteX3" fmla="*/ 12192000 w 12192000"/>
              <a:gd name="connsiteY3" fmla="*/ 1543258 h 3545313"/>
              <a:gd name="connsiteX4" fmla="*/ 12192000 w 12192000"/>
              <a:gd name="connsiteY4" fmla="*/ 3545313 h 3545313"/>
              <a:gd name="connsiteX5" fmla="*/ 986101 w 12192000"/>
              <a:gd name="connsiteY5" fmla="*/ 3545313 h 3545313"/>
              <a:gd name="connsiteX6" fmla="*/ 475299 w 12192000"/>
              <a:gd name="connsiteY6" fmla="*/ 3545313 h 3545313"/>
              <a:gd name="connsiteX7" fmla="*/ 0 w 12192000"/>
              <a:gd name="connsiteY7" fmla="*/ 3545313 h 3545313"/>
              <a:gd name="connsiteX8" fmla="*/ 0 w 12192000"/>
              <a:gd name="connsiteY8" fmla="*/ 1543258 h 3545313"/>
              <a:gd name="connsiteX9" fmla="*/ 475299 w 12192000"/>
              <a:gd name="connsiteY9" fmla="*/ 1543258 h 3545313"/>
              <a:gd name="connsiteX10" fmla="*/ 475299 w 12192000"/>
              <a:gd name="connsiteY10" fmla="*/ 510802 h 3545313"/>
              <a:gd name="connsiteX11" fmla="*/ 986101 w 12192000"/>
              <a:gd name="connsiteY11" fmla="*/ 510802 h 3545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3545313">
                <a:moveTo>
                  <a:pt x="986101" y="0"/>
                </a:moveTo>
                <a:lnTo>
                  <a:pt x="12192000" y="0"/>
                </a:lnTo>
                <a:lnTo>
                  <a:pt x="12192000" y="510802"/>
                </a:lnTo>
                <a:lnTo>
                  <a:pt x="12192000" y="1543258"/>
                </a:lnTo>
                <a:lnTo>
                  <a:pt x="12192000" y="3545313"/>
                </a:lnTo>
                <a:lnTo>
                  <a:pt x="986101" y="3545313"/>
                </a:lnTo>
                <a:lnTo>
                  <a:pt x="475299" y="3545313"/>
                </a:lnTo>
                <a:lnTo>
                  <a:pt x="0" y="3545313"/>
                </a:lnTo>
                <a:lnTo>
                  <a:pt x="0" y="1543258"/>
                </a:lnTo>
                <a:lnTo>
                  <a:pt x="475299" y="1543258"/>
                </a:lnTo>
                <a:lnTo>
                  <a:pt x="475299" y="510802"/>
                </a:lnTo>
                <a:lnTo>
                  <a:pt x="986101" y="5108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1"/>
          <p:cNvSpPr>
            <a:spLocks noGrp="1"/>
          </p:cNvSpPr>
          <p:nvPr>
            <p:ph type="body" sz="quarter" idx="11"/>
          </p:nvPr>
        </p:nvSpPr>
        <p:spPr>
          <a:xfrm>
            <a:off x="976869" y="3692106"/>
            <a:ext cx="10159444" cy="2744033"/>
          </a:xfrm>
        </p:spPr>
        <p:txBody>
          <a:bodyPr>
            <a:normAutofit/>
          </a:bodyPr>
          <a:lstStyle/>
          <a:p>
            <a:r>
              <a:rPr lang="et-EE" altLang="en-US" dirty="0" smtClean="0"/>
              <a:t>JÄRGNEVATE MEELDIVATE KOHTUMISTENI!!</a:t>
            </a:r>
          </a:p>
          <a:p>
            <a:endParaRPr lang="et-EE" altLang="en-US" dirty="0" smtClean="0"/>
          </a:p>
          <a:p>
            <a:r>
              <a:rPr lang="en-US" altLang="en-US" dirty="0" smtClean="0"/>
              <a:t>TALLINN</a:t>
            </a:r>
            <a:r>
              <a:rPr lang="et-EE" altLang="en-US" dirty="0"/>
              <a:t>A</a:t>
            </a:r>
            <a:r>
              <a:rPr lang="en-US" altLang="en-US" dirty="0"/>
              <a:t> </a:t>
            </a:r>
            <a:r>
              <a:rPr lang="et-EE" altLang="en-US" dirty="0"/>
              <a:t>TEHNIKAÜLIKOOL</a:t>
            </a:r>
            <a:endParaRPr lang="en-US" altLang="en-US" dirty="0"/>
          </a:p>
          <a:p>
            <a:r>
              <a:rPr lang="en-US" altLang="en-US" sz="1700" b="0" cap="none" dirty="0">
                <a:hlinkClick r:id="rId3"/>
              </a:rPr>
              <a:t>https://</a:t>
            </a:r>
            <a:r>
              <a:rPr lang="en-US" altLang="en-US" sz="1700" b="0" cap="none" dirty="0" smtClean="0">
                <a:hlinkClick r:id="rId3"/>
              </a:rPr>
              <a:t>taltech.ee/</a:t>
            </a:r>
            <a:endParaRPr lang="et-EE" altLang="en-US" sz="1700" b="0" cap="none" smtClean="0"/>
          </a:p>
          <a:p>
            <a:endParaRPr lang="en-US" altLang="en-US" sz="1700" cap="none" dirty="0">
              <a:solidFill>
                <a:srgbClr val="332B60"/>
              </a:solidFill>
            </a:endParaRPr>
          </a:p>
          <a:p>
            <a:endParaRPr lang="en-US" dirty="0"/>
          </a:p>
        </p:txBody>
      </p:sp>
      <p:pic>
        <p:nvPicPr>
          <p:cNvPr id="5" name="Picture 4"/>
          <p:cNvPicPr>
            <a:picLocks noChangeAspect="1"/>
          </p:cNvPicPr>
          <p:nvPr/>
        </p:nvPicPr>
        <p:blipFill>
          <a:blip r:embed="rId4"/>
          <a:stretch>
            <a:fillRect/>
          </a:stretch>
        </p:blipFill>
        <p:spPr>
          <a:xfrm>
            <a:off x="8677555" y="1958640"/>
            <a:ext cx="2447645" cy="1370681"/>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143" t="21864" r="28" b="21504"/>
          <a:stretch/>
        </p:blipFill>
        <p:spPr>
          <a:xfrm>
            <a:off x="-22991" y="0"/>
            <a:ext cx="12211607" cy="4876251"/>
          </a:xfrm>
          <a:prstGeom prst="rect">
            <a:avLst/>
          </a:prstGeom>
        </p:spPr>
      </p:pic>
      <p:grpSp>
        <p:nvGrpSpPr>
          <p:cNvPr id="3" name="Group 2"/>
          <p:cNvGrpSpPr/>
          <p:nvPr/>
        </p:nvGrpSpPr>
        <p:grpSpPr>
          <a:xfrm>
            <a:off x="-1" y="1958640"/>
            <a:ext cx="12192000" cy="4899360"/>
            <a:chOff x="-1" y="1958640"/>
            <a:chExt cx="12192000" cy="4899360"/>
          </a:xfrm>
        </p:grpSpPr>
        <p:sp>
          <p:nvSpPr>
            <p:cNvPr id="10" name="Freeform 9"/>
            <p:cNvSpPr/>
            <p:nvPr/>
          </p:nvSpPr>
          <p:spPr>
            <a:xfrm>
              <a:off x="-1" y="3312687"/>
              <a:ext cx="12192000" cy="3545313"/>
            </a:xfrm>
            <a:custGeom>
              <a:avLst/>
              <a:gdLst>
                <a:gd name="connsiteX0" fmla="*/ 986101 w 12192000"/>
                <a:gd name="connsiteY0" fmla="*/ 0 h 3545313"/>
                <a:gd name="connsiteX1" fmla="*/ 12192000 w 12192000"/>
                <a:gd name="connsiteY1" fmla="*/ 0 h 3545313"/>
                <a:gd name="connsiteX2" fmla="*/ 12192000 w 12192000"/>
                <a:gd name="connsiteY2" fmla="*/ 510802 h 3545313"/>
                <a:gd name="connsiteX3" fmla="*/ 12192000 w 12192000"/>
                <a:gd name="connsiteY3" fmla="*/ 1543258 h 3545313"/>
                <a:gd name="connsiteX4" fmla="*/ 12192000 w 12192000"/>
                <a:gd name="connsiteY4" fmla="*/ 3545313 h 3545313"/>
                <a:gd name="connsiteX5" fmla="*/ 986101 w 12192000"/>
                <a:gd name="connsiteY5" fmla="*/ 3545313 h 3545313"/>
                <a:gd name="connsiteX6" fmla="*/ 475299 w 12192000"/>
                <a:gd name="connsiteY6" fmla="*/ 3545313 h 3545313"/>
                <a:gd name="connsiteX7" fmla="*/ 0 w 12192000"/>
                <a:gd name="connsiteY7" fmla="*/ 3545313 h 3545313"/>
                <a:gd name="connsiteX8" fmla="*/ 0 w 12192000"/>
                <a:gd name="connsiteY8" fmla="*/ 1543258 h 3545313"/>
                <a:gd name="connsiteX9" fmla="*/ 475299 w 12192000"/>
                <a:gd name="connsiteY9" fmla="*/ 1543258 h 3545313"/>
                <a:gd name="connsiteX10" fmla="*/ 475299 w 12192000"/>
                <a:gd name="connsiteY10" fmla="*/ 510802 h 3545313"/>
                <a:gd name="connsiteX11" fmla="*/ 986101 w 12192000"/>
                <a:gd name="connsiteY11" fmla="*/ 510802 h 3545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3545313">
                  <a:moveTo>
                    <a:pt x="986101" y="0"/>
                  </a:moveTo>
                  <a:lnTo>
                    <a:pt x="12192000" y="0"/>
                  </a:lnTo>
                  <a:lnTo>
                    <a:pt x="12192000" y="510802"/>
                  </a:lnTo>
                  <a:lnTo>
                    <a:pt x="12192000" y="1543258"/>
                  </a:lnTo>
                  <a:lnTo>
                    <a:pt x="12192000" y="3545313"/>
                  </a:lnTo>
                  <a:lnTo>
                    <a:pt x="986101" y="3545313"/>
                  </a:lnTo>
                  <a:lnTo>
                    <a:pt x="475299" y="3545313"/>
                  </a:lnTo>
                  <a:lnTo>
                    <a:pt x="0" y="3545313"/>
                  </a:lnTo>
                  <a:lnTo>
                    <a:pt x="0" y="1543258"/>
                  </a:lnTo>
                  <a:lnTo>
                    <a:pt x="475299" y="1543258"/>
                  </a:lnTo>
                  <a:lnTo>
                    <a:pt x="475299" y="510802"/>
                  </a:lnTo>
                  <a:lnTo>
                    <a:pt x="986101" y="5108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p:cNvPicPr>
              <a:picLocks noChangeAspect="1"/>
            </p:cNvPicPr>
            <p:nvPr/>
          </p:nvPicPr>
          <p:blipFill>
            <a:blip r:embed="rId3"/>
            <a:stretch>
              <a:fillRect/>
            </a:stretch>
          </p:blipFill>
          <p:spPr>
            <a:xfrm>
              <a:off x="8677555" y="1958640"/>
              <a:ext cx="2447645" cy="1370681"/>
            </a:xfrm>
            <a:prstGeom prst="rect">
              <a:avLst/>
            </a:prstGeom>
          </p:spPr>
        </p:pic>
      </p:grpSp>
      <p:sp>
        <p:nvSpPr>
          <p:cNvPr id="11" name="Teksti kohatäide 4"/>
          <p:cNvSpPr>
            <a:spLocks noGrp="1"/>
          </p:cNvSpPr>
          <p:nvPr>
            <p:ph type="body" sz="quarter" idx="12"/>
          </p:nvPr>
        </p:nvSpPr>
        <p:spPr>
          <a:xfrm>
            <a:off x="953642" y="4098733"/>
            <a:ext cx="8083996" cy="1205366"/>
          </a:xfrm>
        </p:spPr>
        <p:txBody>
          <a:bodyPr/>
          <a:lstStyle/>
          <a:p>
            <a:r>
              <a:rPr lang="et-EE" dirty="0"/>
              <a:t>Edukate tudengite 10 kõige olulisemat soovitust õpingute läbimiseks </a:t>
            </a:r>
            <a:endParaRPr lang="et-EE" sz="3600" dirty="0">
              <a:solidFill>
                <a:schemeClr val="accent1"/>
              </a:solidFill>
            </a:endParaRPr>
          </a:p>
        </p:txBody>
      </p:sp>
      <p:sp>
        <p:nvSpPr>
          <p:cNvPr id="14" name="Teksti kohatäide 5"/>
          <p:cNvSpPr>
            <a:spLocks noGrp="1"/>
          </p:cNvSpPr>
          <p:nvPr>
            <p:ph type="body" sz="quarter" idx="13"/>
          </p:nvPr>
        </p:nvSpPr>
        <p:spPr>
          <a:xfrm>
            <a:off x="958720" y="5731946"/>
            <a:ext cx="5800895" cy="911446"/>
          </a:xfrm>
        </p:spPr>
        <p:txBody>
          <a:bodyPr/>
          <a:lstStyle/>
          <a:p>
            <a:pPr>
              <a:lnSpc>
                <a:spcPct val="100000"/>
              </a:lnSpc>
              <a:spcBef>
                <a:spcPts val="0"/>
              </a:spcBef>
            </a:pPr>
            <a:r>
              <a:rPr lang="et-EE" sz="1800" dirty="0" smtClean="0"/>
              <a:t>Birgy Lorenz &amp; Riina Tallo</a:t>
            </a:r>
            <a:r>
              <a:rPr lang="et-EE" sz="1800" dirty="0">
                <a:solidFill>
                  <a:srgbClr val="332B60"/>
                </a:solidFill>
              </a:rPr>
              <a:t/>
            </a:r>
            <a:br>
              <a:rPr lang="et-EE" sz="1800" dirty="0">
                <a:solidFill>
                  <a:srgbClr val="332B60"/>
                </a:solidFill>
              </a:rPr>
            </a:br>
            <a:r>
              <a:rPr lang="et-EE" sz="1800" dirty="0" smtClean="0">
                <a:solidFill>
                  <a:srgbClr val="332B60"/>
                </a:solidFill>
              </a:rPr>
              <a:t>IT-didaktikakeskus</a:t>
            </a:r>
          </a:p>
          <a:p>
            <a:pPr>
              <a:lnSpc>
                <a:spcPct val="100000"/>
              </a:lnSpc>
              <a:spcBef>
                <a:spcPts val="0"/>
              </a:spcBef>
            </a:pPr>
            <a:r>
              <a:rPr lang="en-US" sz="1800" dirty="0" err="1" smtClean="0">
                <a:solidFill>
                  <a:srgbClr val="332B60"/>
                </a:solidFill>
              </a:rPr>
              <a:t>Tallinna</a:t>
            </a:r>
            <a:r>
              <a:rPr lang="en-US" sz="1800" dirty="0" smtClean="0">
                <a:solidFill>
                  <a:srgbClr val="332B60"/>
                </a:solidFill>
              </a:rPr>
              <a:t> </a:t>
            </a:r>
            <a:r>
              <a:rPr lang="en-US" sz="1800" dirty="0" err="1">
                <a:solidFill>
                  <a:srgbClr val="332B60"/>
                </a:solidFill>
              </a:rPr>
              <a:t>Tehnikaülikool</a:t>
            </a:r>
            <a:endParaRPr lang="et-EE" sz="1800" dirty="0">
              <a:solidFill>
                <a:srgbClr val="332B60"/>
              </a:solidFill>
            </a:endParaRPr>
          </a:p>
        </p:txBody>
      </p:sp>
      <p:sp>
        <p:nvSpPr>
          <p:cNvPr id="5" name="Date Placeholder 4">
            <a:extLst>
              <a:ext uri="{FF2B5EF4-FFF2-40B4-BE49-F238E27FC236}">
                <a16:creationId xmlns:a16="http://schemas.microsoft.com/office/drawing/2014/main" xmlns="" id="{9B25E80C-5707-4EE3-95FB-495DF4DFF750}"/>
              </a:ext>
            </a:extLst>
          </p:cNvPr>
          <p:cNvSpPr>
            <a:spLocks noGrp="1"/>
          </p:cNvSpPr>
          <p:nvPr>
            <p:ph type="dt" sz="half" idx="15"/>
          </p:nvPr>
        </p:nvSpPr>
        <p:spPr/>
        <p:txBody>
          <a:bodyPr/>
          <a:lstStyle/>
          <a:p>
            <a:r>
              <a:rPr lang="et-EE" dirty="0" smtClean="0"/>
              <a:t>29.08.2023</a:t>
            </a:r>
            <a:endParaRPr lang="et-EE" dirty="0"/>
          </a:p>
        </p:txBody>
      </p:sp>
    </p:spTree>
    <p:extLst>
      <p:ext uri="{BB962C8B-B14F-4D97-AF65-F5344CB8AC3E}">
        <p14:creationId xmlns:p14="http://schemas.microsoft.com/office/powerpoint/2010/main" val="22138884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1"/>
          <p:cNvSpPr>
            <a:spLocks noGrp="1"/>
          </p:cNvSpPr>
          <p:nvPr>
            <p:ph type="body" sz="quarter" idx="13"/>
          </p:nvPr>
        </p:nvSpPr>
        <p:spPr/>
        <p:txBody>
          <a:bodyPr>
            <a:normAutofit/>
          </a:bodyPr>
          <a:lstStyle/>
          <a:p>
            <a:r>
              <a:rPr lang="et-EE" dirty="0" smtClean="0"/>
              <a:t>Edukate tudengite 10 kõige olulisemat soovitust! (1)</a:t>
            </a:r>
            <a:endParaRPr lang="en-US" altLang="en-US" dirty="0">
              <a:solidFill>
                <a:srgbClr val="332B60"/>
              </a:solidFill>
            </a:endParaRPr>
          </a:p>
        </p:txBody>
      </p:sp>
      <p:sp>
        <p:nvSpPr>
          <p:cNvPr id="6" name="Text Placeholder 5"/>
          <p:cNvSpPr>
            <a:spLocks noGrp="1"/>
          </p:cNvSpPr>
          <p:nvPr>
            <p:ph type="body" sz="quarter" idx="14"/>
          </p:nvPr>
        </p:nvSpPr>
        <p:spPr/>
        <p:txBody>
          <a:bodyPr>
            <a:normAutofit/>
          </a:bodyPr>
          <a:lstStyle/>
          <a:p>
            <a:pPr marL="342900" indent="-342900" fontAlgn="base">
              <a:lnSpc>
                <a:spcPct val="150000"/>
              </a:lnSpc>
              <a:buFont typeface="+mj-lt"/>
              <a:buAutoNum type="arabicPeriod"/>
            </a:pPr>
            <a:r>
              <a:rPr lang="et-EE" altLang="en-US" dirty="0" smtClean="0"/>
              <a:t>Suuna </a:t>
            </a:r>
            <a:r>
              <a:rPr lang="et-EE" altLang="en-US" dirty="0" err="1" smtClean="0"/>
              <a:t>ÕISi</a:t>
            </a:r>
            <a:r>
              <a:rPr lang="et-EE" altLang="en-US" dirty="0" smtClean="0"/>
              <a:t> teated e-posti aadressile, mida igapäevaselt jälgid</a:t>
            </a:r>
          </a:p>
          <a:p>
            <a:pPr marL="342900" indent="-342900" fontAlgn="base">
              <a:lnSpc>
                <a:spcPct val="150000"/>
              </a:lnSpc>
              <a:buFont typeface="+mj-lt"/>
              <a:buAutoNum type="arabicPeriod"/>
            </a:pPr>
            <a:r>
              <a:rPr lang="et-EE" altLang="en-US" dirty="0" smtClean="0"/>
              <a:t>Jälgi igapäevaselt </a:t>
            </a:r>
            <a:r>
              <a:rPr lang="et-EE" altLang="en-US" dirty="0" err="1" smtClean="0"/>
              <a:t>TalTechi</a:t>
            </a:r>
            <a:r>
              <a:rPr lang="et-EE" altLang="en-US" dirty="0" smtClean="0"/>
              <a:t> e-posti VÕI suuna see isiklikule aadressile</a:t>
            </a:r>
          </a:p>
          <a:p>
            <a:pPr marL="342900" indent="-342900" fontAlgn="base">
              <a:lnSpc>
                <a:spcPct val="150000"/>
              </a:lnSpc>
              <a:buFont typeface="+mj-lt"/>
              <a:buAutoNum type="arabicPeriod"/>
            </a:pPr>
            <a:r>
              <a:rPr lang="et-EE" altLang="en-US" dirty="0" smtClean="0"/>
              <a:t>Loo endale e-postkastis filtrite süsteem sissetulevate kirjade haldamiseks</a:t>
            </a:r>
          </a:p>
          <a:p>
            <a:pPr marL="342900" indent="-342900" fontAlgn="base">
              <a:lnSpc>
                <a:spcPct val="150000"/>
              </a:lnSpc>
              <a:buFont typeface="+mj-lt"/>
              <a:buAutoNum type="arabicPeriod"/>
            </a:pPr>
            <a:r>
              <a:rPr lang="et-EE" altLang="en-US" dirty="0" smtClean="0"/>
              <a:t>Loo endale </a:t>
            </a:r>
            <a:r>
              <a:rPr lang="et-EE" altLang="en-US" dirty="0" err="1" smtClean="0"/>
              <a:t>veebisirvijasse</a:t>
            </a:r>
            <a:r>
              <a:rPr lang="et-EE" altLang="en-US" dirty="0" smtClean="0"/>
              <a:t> õpingutega seotud veebilehtede järjehoidjate süsteem</a:t>
            </a:r>
          </a:p>
          <a:p>
            <a:pPr marL="342900" indent="-342900" fontAlgn="base">
              <a:lnSpc>
                <a:spcPct val="150000"/>
              </a:lnSpc>
              <a:buFont typeface="+mj-lt"/>
              <a:buAutoNum type="arabicPeriod"/>
            </a:pPr>
            <a:r>
              <a:rPr lang="et-EE" altLang="en-US" dirty="0" smtClean="0"/>
              <a:t>Loo endale iga semestri alguses ülevaade antud semestri ainete nõuete, kohustuste ja tähtaegade kohta</a:t>
            </a:r>
          </a:p>
        </p:txBody>
      </p:sp>
    </p:spTree>
    <p:extLst>
      <p:ext uri="{BB962C8B-B14F-4D97-AF65-F5344CB8AC3E}">
        <p14:creationId xmlns:p14="http://schemas.microsoft.com/office/powerpoint/2010/main" val="33434160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Edukate tudengite 10 kõige olulisemat soovitust! </a:t>
            </a:r>
            <a:r>
              <a:rPr lang="et-EE" dirty="0" smtClean="0"/>
              <a:t>(2)</a:t>
            </a:r>
            <a:endParaRPr lang="en-US" altLang="en-US" dirty="0"/>
          </a:p>
          <a:p>
            <a:endParaRPr lang="et-EE" dirty="0"/>
          </a:p>
        </p:txBody>
      </p:sp>
      <p:sp>
        <p:nvSpPr>
          <p:cNvPr id="3" name="Text Placeholder 2"/>
          <p:cNvSpPr>
            <a:spLocks noGrp="1"/>
          </p:cNvSpPr>
          <p:nvPr>
            <p:ph type="body" sz="quarter" idx="14"/>
          </p:nvPr>
        </p:nvSpPr>
        <p:spPr/>
        <p:txBody>
          <a:bodyPr/>
          <a:lstStyle/>
          <a:p>
            <a:pPr marL="342900" indent="-342900">
              <a:lnSpc>
                <a:spcPct val="150000"/>
              </a:lnSpc>
              <a:buFont typeface="+mj-lt"/>
              <a:buAutoNum type="arabicPeriod"/>
            </a:pPr>
            <a:r>
              <a:rPr lang="et-EE" dirty="0" smtClean="0"/>
              <a:t>Kasuta tudengiportaali</a:t>
            </a:r>
          </a:p>
          <a:p>
            <a:pPr marL="342900" indent="-342900">
              <a:lnSpc>
                <a:spcPct val="150000"/>
              </a:lnSpc>
              <a:buFont typeface="+mj-lt"/>
              <a:buAutoNum type="arabicPeriod"/>
            </a:pPr>
            <a:r>
              <a:rPr lang="et-EE" dirty="0" smtClean="0"/>
              <a:t>Suhtle kursusekaaslastega</a:t>
            </a:r>
          </a:p>
          <a:p>
            <a:pPr marL="342900" indent="-342900">
              <a:lnSpc>
                <a:spcPct val="150000"/>
              </a:lnSpc>
              <a:buFont typeface="+mj-lt"/>
              <a:buAutoNum type="arabicPeriod"/>
            </a:pPr>
            <a:r>
              <a:rPr lang="et-EE" dirty="0" smtClean="0"/>
              <a:t>Küsi abi ja nõu enne, kui on liiga hilja</a:t>
            </a:r>
          </a:p>
          <a:p>
            <a:pPr marL="342900" indent="-342900">
              <a:lnSpc>
                <a:spcPct val="150000"/>
              </a:lnSpc>
              <a:buFont typeface="+mj-lt"/>
              <a:buAutoNum type="arabicPeriod"/>
            </a:pPr>
            <a:r>
              <a:rPr lang="et-EE" dirty="0" smtClean="0"/>
              <a:t>Tee endale selgeks ülikoolis õppimise põhireeglid</a:t>
            </a:r>
          </a:p>
          <a:p>
            <a:pPr marL="342900" indent="-342900">
              <a:lnSpc>
                <a:spcPct val="150000"/>
              </a:lnSpc>
              <a:buFont typeface="+mj-lt"/>
              <a:buAutoNum type="arabicPeriod"/>
            </a:pPr>
            <a:r>
              <a:rPr lang="et-EE" dirty="0" smtClean="0"/>
              <a:t>Alusta õppimist kohe! </a:t>
            </a:r>
            <a:r>
              <a:rPr lang="et-EE" altLang="en-US" dirty="0"/>
              <a:t>Ole JOOKSVALT kodutöödega järje peal ja hajuta õppimine nädala peale laiali. </a:t>
            </a:r>
          </a:p>
        </p:txBody>
      </p:sp>
    </p:spTree>
    <p:extLst>
      <p:ext uri="{BB962C8B-B14F-4D97-AF65-F5344CB8AC3E}">
        <p14:creationId xmlns:p14="http://schemas.microsoft.com/office/powerpoint/2010/main" val="17113012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smtClean="0"/>
              <a:t>Konkreetsed järgmised sammud</a:t>
            </a:r>
            <a:endParaRPr lang="et-EE" dirty="0"/>
          </a:p>
        </p:txBody>
      </p:sp>
      <p:sp>
        <p:nvSpPr>
          <p:cNvPr id="3" name="Text Placeholder 2"/>
          <p:cNvSpPr>
            <a:spLocks noGrp="1"/>
          </p:cNvSpPr>
          <p:nvPr>
            <p:ph type="body" sz="quarter" idx="14"/>
          </p:nvPr>
        </p:nvSpPr>
        <p:spPr>
          <a:xfrm>
            <a:off x="2171700" y="1210322"/>
            <a:ext cx="8802242" cy="4140200"/>
          </a:xfrm>
        </p:spPr>
        <p:txBody>
          <a:bodyPr>
            <a:normAutofit fontScale="85000" lnSpcReduction="10000"/>
          </a:bodyPr>
          <a:lstStyle/>
          <a:p>
            <a:pPr>
              <a:lnSpc>
                <a:spcPct val="150000"/>
              </a:lnSpc>
            </a:pPr>
            <a:r>
              <a:rPr lang="et-EE" dirty="0" smtClean="0"/>
              <a:t>Leia ülal nimetatud 10 soovitust teaduskonna kodulehelt, loe läbi ka lisaselgitused ning </a:t>
            </a:r>
            <a:r>
              <a:rPr lang="et-EE" b="1" dirty="0" smtClean="0"/>
              <a:t>salvesta see leht endale järjehoidjatesse</a:t>
            </a:r>
            <a:r>
              <a:rPr lang="et-EE" dirty="0" smtClean="0"/>
              <a:t>. </a:t>
            </a:r>
          </a:p>
          <a:p>
            <a:pPr lvl="1">
              <a:lnSpc>
                <a:spcPct val="150000"/>
              </a:lnSpc>
            </a:pPr>
            <a:r>
              <a:rPr lang="et-EE" dirty="0" smtClean="0"/>
              <a:t>Avaleht &gt; Ülikool &gt; Teaduskonnad</a:t>
            </a:r>
            <a:r>
              <a:rPr lang="et-EE" dirty="0"/>
              <a:t>, </a:t>
            </a:r>
            <a:r>
              <a:rPr lang="et-EE" dirty="0" smtClean="0"/>
              <a:t>instituudid &gt; </a:t>
            </a:r>
            <a:r>
              <a:rPr lang="et-EE" dirty="0"/>
              <a:t>Infotehnoloogia teaduskond </a:t>
            </a:r>
            <a:r>
              <a:rPr lang="et-EE" dirty="0" smtClean="0"/>
              <a:t>&gt; Teaduskonna </a:t>
            </a:r>
            <a:r>
              <a:rPr lang="et-EE" dirty="0"/>
              <a:t>tudengile &gt; </a:t>
            </a:r>
            <a:r>
              <a:rPr lang="et-EE" dirty="0" smtClean="0"/>
              <a:t>Bakalaureus</a:t>
            </a:r>
          </a:p>
          <a:p>
            <a:pPr lvl="1">
              <a:lnSpc>
                <a:spcPct val="150000"/>
              </a:lnSpc>
            </a:pPr>
            <a:r>
              <a:rPr lang="et-EE" dirty="0">
                <a:hlinkClick r:id="rId2"/>
              </a:rPr>
              <a:t>https://</a:t>
            </a:r>
            <a:r>
              <a:rPr lang="et-EE" dirty="0" smtClean="0">
                <a:hlinkClick r:id="rId2"/>
              </a:rPr>
              <a:t>taltech.ee/infotehnoloogia-teaduskond/bakalaureuseope</a:t>
            </a:r>
            <a:endParaRPr lang="et-EE" dirty="0" smtClean="0"/>
          </a:p>
          <a:p>
            <a:pPr>
              <a:lnSpc>
                <a:spcPct val="150000"/>
              </a:lnSpc>
            </a:pPr>
            <a:r>
              <a:rPr lang="et-EE" dirty="0" smtClean="0"/>
              <a:t>Järgi neid soovitusi. </a:t>
            </a:r>
          </a:p>
          <a:p>
            <a:pPr>
              <a:lnSpc>
                <a:spcPct val="150000"/>
              </a:lnSpc>
            </a:pPr>
            <a:r>
              <a:rPr lang="et-EE" dirty="0" smtClean="0"/>
              <a:t>Osale septembri II pooles toimuval seminaril, kus koos tudengiesindusega käime praktiliselt läbi ülal nimetatud soovitused, räägime levinumatest õpingutega seonduvatest väljakutsetest, anname konkreetseid soovitusi nende ennetamiseks ja ületamiseks ning vastame küsimustele, mis teil esimeste nädalatega on tekkinud. Täpsema info saadame peatselt teie </a:t>
            </a:r>
            <a:r>
              <a:rPr lang="et-EE" b="1" dirty="0" err="1" smtClean="0"/>
              <a:t>TalTechi</a:t>
            </a:r>
            <a:r>
              <a:rPr lang="et-EE" b="1" dirty="0" smtClean="0"/>
              <a:t> meilikontole</a:t>
            </a:r>
            <a:r>
              <a:rPr lang="et-EE" dirty="0" smtClean="0"/>
              <a:t>! </a:t>
            </a:r>
          </a:p>
        </p:txBody>
      </p:sp>
    </p:spTree>
    <p:extLst>
      <p:ext uri="{BB962C8B-B14F-4D97-AF65-F5344CB8AC3E}">
        <p14:creationId xmlns:p14="http://schemas.microsoft.com/office/powerpoint/2010/main" val="41328239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43" t="21094" r="-1" b="21589"/>
          <a:stretch/>
        </p:blipFill>
        <p:spPr>
          <a:xfrm>
            <a:off x="-15498" y="0"/>
            <a:ext cx="12207497" cy="4940618"/>
          </a:xfrm>
          <a:prstGeom prst="rect">
            <a:avLst/>
          </a:prstGeom>
        </p:spPr>
      </p:pic>
      <p:sp>
        <p:nvSpPr>
          <p:cNvPr id="4" name="Freeform 3"/>
          <p:cNvSpPr/>
          <p:nvPr/>
        </p:nvSpPr>
        <p:spPr>
          <a:xfrm>
            <a:off x="-1" y="3312687"/>
            <a:ext cx="12192000" cy="3545313"/>
          </a:xfrm>
          <a:custGeom>
            <a:avLst/>
            <a:gdLst>
              <a:gd name="connsiteX0" fmla="*/ 986101 w 12192000"/>
              <a:gd name="connsiteY0" fmla="*/ 0 h 3545313"/>
              <a:gd name="connsiteX1" fmla="*/ 12192000 w 12192000"/>
              <a:gd name="connsiteY1" fmla="*/ 0 h 3545313"/>
              <a:gd name="connsiteX2" fmla="*/ 12192000 w 12192000"/>
              <a:gd name="connsiteY2" fmla="*/ 510802 h 3545313"/>
              <a:gd name="connsiteX3" fmla="*/ 12192000 w 12192000"/>
              <a:gd name="connsiteY3" fmla="*/ 1543258 h 3545313"/>
              <a:gd name="connsiteX4" fmla="*/ 12192000 w 12192000"/>
              <a:gd name="connsiteY4" fmla="*/ 3545313 h 3545313"/>
              <a:gd name="connsiteX5" fmla="*/ 986101 w 12192000"/>
              <a:gd name="connsiteY5" fmla="*/ 3545313 h 3545313"/>
              <a:gd name="connsiteX6" fmla="*/ 475299 w 12192000"/>
              <a:gd name="connsiteY6" fmla="*/ 3545313 h 3545313"/>
              <a:gd name="connsiteX7" fmla="*/ 0 w 12192000"/>
              <a:gd name="connsiteY7" fmla="*/ 3545313 h 3545313"/>
              <a:gd name="connsiteX8" fmla="*/ 0 w 12192000"/>
              <a:gd name="connsiteY8" fmla="*/ 1543258 h 3545313"/>
              <a:gd name="connsiteX9" fmla="*/ 475299 w 12192000"/>
              <a:gd name="connsiteY9" fmla="*/ 1543258 h 3545313"/>
              <a:gd name="connsiteX10" fmla="*/ 475299 w 12192000"/>
              <a:gd name="connsiteY10" fmla="*/ 510802 h 3545313"/>
              <a:gd name="connsiteX11" fmla="*/ 986101 w 12192000"/>
              <a:gd name="connsiteY11" fmla="*/ 510802 h 3545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3545313">
                <a:moveTo>
                  <a:pt x="986101" y="0"/>
                </a:moveTo>
                <a:lnTo>
                  <a:pt x="12192000" y="0"/>
                </a:lnTo>
                <a:lnTo>
                  <a:pt x="12192000" y="510802"/>
                </a:lnTo>
                <a:lnTo>
                  <a:pt x="12192000" y="1543258"/>
                </a:lnTo>
                <a:lnTo>
                  <a:pt x="12192000" y="3545313"/>
                </a:lnTo>
                <a:lnTo>
                  <a:pt x="986101" y="3545313"/>
                </a:lnTo>
                <a:lnTo>
                  <a:pt x="475299" y="3545313"/>
                </a:lnTo>
                <a:lnTo>
                  <a:pt x="0" y="3545313"/>
                </a:lnTo>
                <a:lnTo>
                  <a:pt x="0" y="1543258"/>
                </a:lnTo>
                <a:lnTo>
                  <a:pt x="475299" y="1543258"/>
                </a:lnTo>
                <a:lnTo>
                  <a:pt x="475299" y="510802"/>
                </a:lnTo>
                <a:lnTo>
                  <a:pt x="986101" y="510802"/>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ext Placeholder 1"/>
          <p:cNvSpPr>
            <a:spLocks noGrp="1"/>
          </p:cNvSpPr>
          <p:nvPr>
            <p:ph type="body" sz="quarter" idx="11"/>
          </p:nvPr>
        </p:nvSpPr>
        <p:spPr>
          <a:xfrm>
            <a:off x="976869" y="4094175"/>
            <a:ext cx="10159444" cy="1516212"/>
          </a:xfrm>
        </p:spPr>
        <p:txBody>
          <a:bodyPr>
            <a:normAutofit/>
          </a:bodyPr>
          <a:lstStyle/>
          <a:p>
            <a:r>
              <a:rPr lang="et-EE" altLang="en-US" dirty="0" smtClean="0"/>
              <a:t>Kohtumiseni septembris!</a:t>
            </a:r>
          </a:p>
          <a:p>
            <a:endParaRPr lang="et-EE" altLang="en-US" sz="1800" b="0" dirty="0" smtClean="0"/>
          </a:p>
          <a:p>
            <a:endParaRPr lang="en-US" altLang="en-US" sz="1700" cap="none" dirty="0">
              <a:solidFill>
                <a:srgbClr val="332B60"/>
              </a:solidFill>
            </a:endParaRPr>
          </a:p>
          <a:p>
            <a:endParaRPr lang="en-US" dirty="0"/>
          </a:p>
        </p:txBody>
      </p:sp>
      <p:pic>
        <p:nvPicPr>
          <p:cNvPr id="5" name="Picture 4"/>
          <p:cNvPicPr>
            <a:picLocks noChangeAspect="1"/>
          </p:cNvPicPr>
          <p:nvPr/>
        </p:nvPicPr>
        <p:blipFill>
          <a:blip r:embed="rId3"/>
          <a:stretch>
            <a:fillRect/>
          </a:stretch>
        </p:blipFill>
        <p:spPr>
          <a:xfrm>
            <a:off x="8677555" y="1958640"/>
            <a:ext cx="2447645" cy="1370681"/>
          </a:xfrm>
          <a:prstGeom prst="rect">
            <a:avLst/>
          </a:prstGeom>
        </p:spPr>
      </p:pic>
    </p:spTree>
    <p:extLst>
      <p:ext uri="{BB962C8B-B14F-4D97-AF65-F5344CB8AC3E}">
        <p14:creationId xmlns:p14="http://schemas.microsoft.com/office/powerpoint/2010/main" val="3334133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altLang="en-US" dirty="0" smtClean="0"/>
              <a:t>MEIE ÜLIKOOL</a:t>
            </a:r>
            <a:endParaRPr lang="en-US" altLang="en-US" dirty="0"/>
          </a:p>
          <a:p>
            <a:endParaRPr lang="et-EE" dirty="0"/>
          </a:p>
        </p:txBody>
      </p:sp>
      <p:sp>
        <p:nvSpPr>
          <p:cNvPr id="3" name="Text Placeholder 2"/>
          <p:cNvSpPr>
            <a:spLocks noGrp="1"/>
          </p:cNvSpPr>
          <p:nvPr>
            <p:ph type="body" sz="quarter" idx="14"/>
          </p:nvPr>
        </p:nvSpPr>
        <p:spPr/>
        <p:txBody>
          <a:bodyPr/>
          <a:lstStyle/>
          <a:p>
            <a:r>
              <a:rPr lang="et-EE" altLang="et-EE" sz="3200" dirty="0"/>
              <a:t>Teaduskonnad:</a:t>
            </a:r>
          </a:p>
          <a:p>
            <a:pPr lvl="1"/>
            <a:r>
              <a:rPr lang="et-EE" altLang="et-EE" sz="3200" dirty="0"/>
              <a:t>Inseneriteaduskond	</a:t>
            </a:r>
          </a:p>
          <a:p>
            <a:pPr lvl="1"/>
            <a:r>
              <a:rPr lang="et-EE" altLang="et-EE" sz="3200" dirty="0"/>
              <a:t>Majandusteaduskond</a:t>
            </a:r>
          </a:p>
          <a:p>
            <a:pPr lvl="1"/>
            <a:r>
              <a:rPr lang="et-EE" altLang="et-EE" sz="3200" b="1" dirty="0">
                <a:solidFill>
                  <a:srgbClr val="FF0000"/>
                </a:solidFill>
              </a:rPr>
              <a:t>Infotehnoloogia teaduskond		</a:t>
            </a:r>
          </a:p>
          <a:p>
            <a:pPr lvl="1"/>
            <a:r>
              <a:rPr lang="et-EE" altLang="et-EE" sz="3200" dirty="0"/>
              <a:t>Loodusteaduskond</a:t>
            </a:r>
          </a:p>
          <a:p>
            <a:pPr lvl="1"/>
            <a:r>
              <a:rPr lang="et-EE" altLang="et-EE" sz="3200" dirty="0"/>
              <a:t>Eesti Mereakadeemia (EMERA)</a:t>
            </a:r>
          </a:p>
        </p:txBody>
      </p:sp>
    </p:spTree>
    <p:extLst>
      <p:ext uri="{BB962C8B-B14F-4D97-AF65-F5344CB8AC3E}">
        <p14:creationId xmlns:p14="http://schemas.microsoft.com/office/powerpoint/2010/main" val="200719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smtClean="0"/>
              <a:t>MEIE ÜLIKOOL: õppehooned</a:t>
            </a:r>
            <a:endParaRPr lang="et-EE" dirty="0"/>
          </a:p>
        </p:txBody>
      </p:sp>
      <p:sp>
        <p:nvSpPr>
          <p:cNvPr id="3" name="Text Placeholder 2"/>
          <p:cNvSpPr>
            <a:spLocks noGrp="1"/>
          </p:cNvSpPr>
          <p:nvPr>
            <p:ph type="body" sz="quarter" idx="14"/>
          </p:nvPr>
        </p:nvSpPr>
        <p:spPr/>
        <p:txBody>
          <a:bodyPr/>
          <a:lstStyle/>
          <a:p>
            <a:endParaRPr lang="et-EE" dirty="0"/>
          </a:p>
        </p:txBody>
      </p:sp>
      <p:graphicFrame>
        <p:nvGraphicFramePr>
          <p:cNvPr id="7" name="Table 6"/>
          <p:cNvGraphicFramePr>
            <a:graphicFrameLocks noGrp="1"/>
          </p:cNvGraphicFramePr>
          <p:nvPr>
            <p:extLst>
              <p:ext uri="{D42A27DB-BD31-4B8C-83A1-F6EECF244321}">
                <p14:modId xmlns:p14="http://schemas.microsoft.com/office/powerpoint/2010/main" val="2139037478"/>
              </p:ext>
            </p:extLst>
          </p:nvPr>
        </p:nvGraphicFramePr>
        <p:xfrm>
          <a:off x="2171701" y="1628776"/>
          <a:ext cx="8802241" cy="4140203"/>
        </p:xfrm>
        <a:graphic>
          <a:graphicData uri="http://schemas.openxmlformats.org/drawingml/2006/table">
            <a:tbl>
              <a:tblPr>
                <a:tableStyleId>{5C22544A-7EE6-4342-B048-85BDC9FD1C3A}</a:tableStyleId>
              </a:tblPr>
              <a:tblGrid>
                <a:gridCol w="3624888">
                  <a:extLst>
                    <a:ext uri="{9D8B030D-6E8A-4147-A177-3AD203B41FA5}">
                      <a16:colId xmlns:a16="http://schemas.microsoft.com/office/drawing/2014/main" xmlns="" val="1418116536"/>
                    </a:ext>
                  </a:extLst>
                </a:gridCol>
                <a:gridCol w="3238631">
                  <a:extLst>
                    <a:ext uri="{9D8B030D-6E8A-4147-A177-3AD203B41FA5}">
                      <a16:colId xmlns:a16="http://schemas.microsoft.com/office/drawing/2014/main" xmlns="" val="2874512225"/>
                    </a:ext>
                  </a:extLst>
                </a:gridCol>
                <a:gridCol w="1938722">
                  <a:extLst>
                    <a:ext uri="{9D8B030D-6E8A-4147-A177-3AD203B41FA5}">
                      <a16:colId xmlns:a16="http://schemas.microsoft.com/office/drawing/2014/main" xmlns="" val="2737031433"/>
                    </a:ext>
                  </a:extLst>
                </a:gridCol>
              </a:tblGrid>
              <a:tr h="475232">
                <a:tc>
                  <a:txBody>
                    <a:bodyPr/>
                    <a:lstStyle/>
                    <a:p>
                      <a:pPr algn="l" fontAlgn="b"/>
                      <a:r>
                        <a:rPr lang="et-EE" sz="1600" b="1" u="none" strike="noStrike" dirty="0">
                          <a:effectLst/>
                        </a:rPr>
                        <a:t>Hoone nimetus</a:t>
                      </a:r>
                      <a:endParaRPr lang="et-EE"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b="1" u="none" strike="noStrike">
                          <a:effectLst/>
                        </a:rPr>
                        <a:t>Asukoht</a:t>
                      </a:r>
                      <a:endParaRPr lang="et-EE"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t-EE" sz="1600" b="1" u="none" strike="noStrike" dirty="0">
                          <a:effectLst/>
                        </a:rPr>
                        <a:t>Kood</a:t>
                      </a:r>
                      <a:endParaRPr lang="et-EE"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269683067"/>
                  </a:ext>
                </a:extLst>
              </a:tr>
              <a:tr h="395925">
                <a:tc>
                  <a:txBody>
                    <a:bodyPr/>
                    <a:lstStyle/>
                    <a:p>
                      <a:pPr algn="l" fontAlgn="b"/>
                      <a:r>
                        <a:rPr lang="et-EE" sz="1600" u="none" strike="noStrike" dirty="0">
                          <a:effectLst/>
                        </a:rPr>
                        <a:t>Peamaja</a:t>
                      </a:r>
                      <a:endParaRPr lang="et-EE" sz="1600" b="0" i="0" u="none" strike="noStrike" dirty="0">
                        <a:solidFill>
                          <a:srgbClr val="548235"/>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Ehitajate tee 5</a:t>
                      </a:r>
                      <a:endParaRPr lang="et-EE" sz="1600" b="0" i="0" u="none" strike="noStrike" dirty="0">
                        <a:solidFill>
                          <a:srgbClr val="548235"/>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U01-U06</a:t>
                      </a:r>
                      <a:endParaRPr lang="et-EE" sz="1600" b="0" i="0" u="none" strike="noStrike" dirty="0">
                        <a:solidFill>
                          <a:srgbClr val="548235"/>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076729445"/>
                  </a:ext>
                </a:extLst>
              </a:tr>
              <a:tr h="475232">
                <a:tc>
                  <a:txBody>
                    <a:bodyPr/>
                    <a:lstStyle/>
                    <a:p>
                      <a:pPr algn="l" fontAlgn="b"/>
                      <a:r>
                        <a:rPr lang="et-EE" sz="1600" u="none" strike="noStrike" dirty="0">
                          <a:effectLst/>
                        </a:rPr>
                        <a:t>Energeetikamaja</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Ehitajate tee 5</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NRG</a:t>
                      </a:r>
                      <a:endParaRPr lang="et-E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583976761"/>
                  </a:ext>
                </a:extLst>
              </a:tr>
              <a:tr h="436314">
                <a:tc>
                  <a:txBody>
                    <a:bodyPr/>
                    <a:lstStyle/>
                    <a:p>
                      <a:pPr algn="l" fontAlgn="b"/>
                      <a:r>
                        <a:rPr lang="et-EE" sz="1600" u="none" strike="noStrike" dirty="0">
                          <a:effectLst/>
                        </a:rPr>
                        <a:t>IT maja</a:t>
                      </a:r>
                      <a:endParaRPr lang="et-EE" sz="16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Akadeemia tee 15A</a:t>
                      </a:r>
                      <a:endParaRPr lang="et-EE" sz="1600" b="0" i="0" u="none" strike="noStrike" dirty="0">
                        <a:solidFill>
                          <a:srgbClr val="FF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ICT</a:t>
                      </a:r>
                      <a:endParaRPr lang="et-EE" sz="16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216918348"/>
                  </a:ext>
                </a:extLst>
              </a:tr>
              <a:tr h="473948">
                <a:tc>
                  <a:txBody>
                    <a:bodyPr/>
                    <a:lstStyle/>
                    <a:p>
                      <a:pPr algn="l" fontAlgn="b"/>
                      <a:r>
                        <a:rPr lang="et-EE" sz="1600" u="none" strike="noStrike" dirty="0">
                          <a:effectLst/>
                        </a:rPr>
                        <a:t>IT kolledž</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Raja 4C</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ICO </a:t>
                      </a:r>
                      <a:endParaRPr lang="et-E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730971711"/>
                  </a:ext>
                </a:extLst>
              </a:tr>
              <a:tr h="475232">
                <a:tc>
                  <a:txBody>
                    <a:bodyPr/>
                    <a:lstStyle/>
                    <a:p>
                      <a:pPr algn="l" fontAlgn="b"/>
                      <a:r>
                        <a:rPr lang="et-EE" sz="1600" u="none" strike="noStrike" dirty="0">
                          <a:effectLst/>
                        </a:rPr>
                        <a:t>Majandusmaja</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smtClean="0">
                          <a:effectLst/>
                        </a:rPr>
                        <a:t>Akadeemia tee </a:t>
                      </a:r>
                      <a:r>
                        <a:rPr lang="et-EE" sz="1600" u="none" strike="noStrike" dirty="0">
                          <a:effectLst/>
                        </a:rPr>
                        <a:t>3</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SOC</a:t>
                      </a:r>
                      <a:endParaRPr lang="et-E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42002123"/>
                  </a:ext>
                </a:extLst>
              </a:tr>
              <a:tr h="457856">
                <a:tc>
                  <a:txBody>
                    <a:bodyPr/>
                    <a:lstStyle/>
                    <a:p>
                      <a:pPr algn="l" fontAlgn="b"/>
                      <a:r>
                        <a:rPr lang="et-EE" sz="1600" u="none" strike="noStrike" dirty="0">
                          <a:effectLst/>
                        </a:rPr>
                        <a:t>Küberneetikamaja</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Akadeemia tee 21B</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CYB</a:t>
                      </a:r>
                      <a:endParaRPr lang="et-E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462112292"/>
                  </a:ext>
                </a:extLst>
              </a:tr>
              <a:tr h="475232">
                <a:tc>
                  <a:txBody>
                    <a:bodyPr/>
                    <a:lstStyle/>
                    <a:p>
                      <a:pPr algn="l" fontAlgn="b"/>
                      <a:r>
                        <a:rPr lang="et-EE" sz="1600" u="none" strike="noStrike" dirty="0">
                          <a:effectLst/>
                        </a:rPr>
                        <a:t>Spordihoone</a:t>
                      </a:r>
                      <a:r>
                        <a:rPr lang="et-EE" sz="1100" u="none" strike="noStrike" dirty="0">
                          <a:effectLst/>
                        </a:rPr>
                        <a:t> </a:t>
                      </a:r>
                      <a:endParaRPr lang="et-E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smtClean="0">
                          <a:effectLst/>
                        </a:rPr>
                        <a:t>Männiliiva tee 7</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smtClean="0">
                          <a:effectLst/>
                        </a:rPr>
                        <a:t>S01</a:t>
                      </a:r>
                      <a:endParaRPr lang="et-E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274595034"/>
                  </a:ext>
                </a:extLst>
              </a:tr>
              <a:tr h="475232">
                <a:tc>
                  <a:txBody>
                    <a:bodyPr/>
                    <a:lstStyle/>
                    <a:p>
                      <a:pPr algn="l" fontAlgn="b"/>
                      <a:r>
                        <a:rPr lang="et-EE" sz="1600" u="none" strike="noStrike" dirty="0">
                          <a:effectLst/>
                        </a:rPr>
                        <a:t>Raamatukogu</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Akadeemia tee 1</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1600" u="none" strike="noStrike" dirty="0">
                          <a:effectLst/>
                        </a:rPr>
                        <a:t>LIB</a:t>
                      </a:r>
                      <a:endParaRPr lang="et-E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134046399"/>
                  </a:ext>
                </a:extLst>
              </a:tr>
            </a:tbl>
          </a:graphicData>
        </a:graphic>
      </p:graphicFrame>
    </p:spTree>
    <p:extLst>
      <p:ext uri="{BB962C8B-B14F-4D97-AF65-F5344CB8AC3E}">
        <p14:creationId xmlns:p14="http://schemas.microsoft.com/office/powerpoint/2010/main" val="4149759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err="1" smtClean="0"/>
              <a:t>Campuse</a:t>
            </a:r>
            <a:r>
              <a:rPr lang="et-EE" dirty="0" smtClean="0"/>
              <a:t> kaart</a:t>
            </a:r>
            <a:endParaRPr lang="et-EE" dirty="0"/>
          </a:p>
        </p:txBody>
      </p:sp>
      <p:sp>
        <p:nvSpPr>
          <p:cNvPr id="3" name="Text Placeholder 2"/>
          <p:cNvSpPr>
            <a:spLocks noGrp="1"/>
          </p:cNvSpPr>
          <p:nvPr>
            <p:ph type="body" sz="quarter" idx="14"/>
          </p:nvPr>
        </p:nvSpPr>
        <p:spPr/>
        <p:txBody>
          <a:bodyPr/>
          <a:lstStyle/>
          <a:p>
            <a:endParaRPr lang="et-EE" dirty="0" smtClean="0"/>
          </a:p>
          <a:p>
            <a:endParaRPr lang="et-EE" dirty="0"/>
          </a:p>
          <a:p>
            <a:r>
              <a:rPr lang="et-EE" dirty="0" smtClean="0"/>
              <a:t>Vt. CAMPUSE </a:t>
            </a:r>
            <a:r>
              <a:rPr lang="et-EE" dirty="0" smtClean="0">
                <a:hlinkClick r:id="rId2"/>
              </a:rPr>
              <a:t>KAART!!</a:t>
            </a:r>
            <a:endParaRPr lang="et-EE" dirty="0" smtClean="0"/>
          </a:p>
        </p:txBody>
      </p:sp>
    </p:spTree>
    <p:extLst>
      <p:ext uri="{BB962C8B-B14F-4D97-AF65-F5344CB8AC3E}">
        <p14:creationId xmlns:p14="http://schemas.microsoft.com/office/powerpoint/2010/main" val="2760540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smtClean="0"/>
              <a:t>Õpperuumi koodmärgis </a:t>
            </a:r>
            <a:endParaRPr lang="et-EE" dirty="0"/>
          </a:p>
        </p:txBody>
      </p:sp>
      <p:sp>
        <p:nvSpPr>
          <p:cNvPr id="3" name="Text Placeholder 2"/>
          <p:cNvSpPr>
            <a:spLocks noGrp="1"/>
          </p:cNvSpPr>
          <p:nvPr>
            <p:ph type="body" sz="quarter" idx="14"/>
          </p:nvPr>
        </p:nvSpPr>
        <p:spPr>
          <a:xfrm>
            <a:off x="2171700" y="1479550"/>
            <a:ext cx="8802242" cy="4289426"/>
          </a:xfrm>
        </p:spPr>
        <p:txBody>
          <a:bodyPr/>
          <a:lstStyle/>
          <a:p>
            <a:r>
              <a:rPr lang="et-EE" dirty="0" smtClean="0"/>
              <a:t> </a:t>
            </a:r>
            <a:endParaRPr lang="et-EE" dirty="0"/>
          </a:p>
        </p:txBody>
      </p:sp>
      <p:grpSp>
        <p:nvGrpSpPr>
          <p:cNvPr id="4" name="Group 3"/>
          <p:cNvGrpSpPr>
            <a:grpSpLocks/>
          </p:cNvGrpSpPr>
          <p:nvPr/>
        </p:nvGrpSpPr>
        <p:grpSpPr bwMode="auto">
          <a:xfrm>
            <a:off x="3695703" y="1930400"/>
            <a:ext cx="4800609" cy="3448051"/>
            <a:chOff x="1296" y="1008"/>
            <a:chExt cx="3024" cy="1903"/>
          </a:xfrm>
        </p:grpSpPr>
        <p:sp>
          <p:nvSpPr>
            <p:cNvPr id="5" name="Line 1079"/>
            <p:cNvSpPr>
              <a:spLocks noChangeShapeType="1"/>
            </p:cNvSpPr>
            <p:nvPr/>
          </p:nvSpPr>
          <p:spPr bwMode="auto">
            <a:xfrm flipH="1">
              <a:off x="2016" y="1344"/>
              <a:ext cx="187" cy="7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endParaRPr lang="et-EE"/>
            </a:p>
          </p:txBody>
        </p:sp>
        <p:sp>
          <p:nvSpPr>
            <p:cNvPr id="6" name="Line 1080"/>
            <p:cNvSpPr>
              <a:spLocks noChangeShapeType="1"/>
            </p:cNvSpPr>
            <p:nvPr/>
          </p:nvSpPr>
          <p:spPr bwMode="auto">
            <a:xfrm flipH="1">
              <a:off x="2748" y="1343"/>
              <a:ext cx="372" cy="110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endParaRPr lang="et-EE"/>
            </a:p>
          </p:txBody>
        </p:sp>
        <p:sp>
          <p:nvSpPr>
            <p:cNvPr id="7" name="Line 1081"/>
            <p:cNvSpPr>
              <a:spLocks noChangeShapeType="1"/>
            </p:cNvSpPr>
            <p:nvPr/>
          </p:nvSpPr>
          <p:spPr bwMode="auto">
            <a:xfrm>
              <a:off x="3456" y="1344"/>
              <a:ext cx="288" cy="103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endParaRPr lang="et-EE"/>
            </a:p>
          </p:txBody>
        </p:sp>
        <p:sp>
          <p:nvSpPr>
            <p:cNvPr id="8" name="Text Box 1082"/>
            <p:cNvSpPr txBox="1">
              <a:spLocks noChangeArrowheads="1"/>
            </p:cNvSpPr>
            <p:nvPr/>
          </p:nvSpPr>
          <p:spPr bwMode="auto">
            <a:xfrm>
              <a:off x="1614" y="1008"/>
              <a:ext cx="2082"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eaLnBrk="1" hangingPunct="1">
                <a:spcBef>
                  <a:spcPct val="50000"/>
                </a:spcBef>
                <a:buClrTx/>
                <a:buSzTx/>
                <a:buFontTx/>
                <a:buNone/>
                <a:defRPr/>
              </a:pPr>
              <a:r>
                <a:rPr lang="et-EE" altLang="et-EE" sz="3200" b="1" dirty="0" smtClean="0">
                  <a:solidFill>
                    <a:srgbClr val="00B050"/>
                  </a:solidFill>
                  <a:latin typeface="Tahoma" pitchFamily="34" charset="0"/>
                  <a:cs typeface="Arial" charset="0"/>
                </a:rPr>
                <a:t>       U02 </a:t>
              </a:r>
              <a:r>
                <a:rPr lang="et-EE" altLang="et-EE" sz="3200" b="1" dirty="0" smtClean="0">
                  <a:solidFill>
                    <a:schemeClr val="accent2">
                      <a:lumMod val="40000"/>
                      <a:lumOff val="60000"/>
                    </a:schemeClr>
                  </a:solidFill>
                  <a:latin typeface="Tahoma" pitchFamily="34" charset="0"/>
                  <a:cs typeface="Arial" charset="0"/>
                </a:rPr>
                <a:t> </a:t>
              </a:r>
              <a:r>
                <a:rPr lang="et-EE" altLang="et-EE" sz="3200" b="1" dirty="0" smtClean="0">
                  <a:latin typeface="Tahoma" pitchFamily="34" charset="0"/>
                  <a:cs typeface="Arial" charset="0"/>
                </a:rPr>
                <a:t>– </a:t>
              </a:r>
              <a:r>
                <a:rPr lang="et-EE" altLang="et-EE" sz="3200" b="1" dirty="0" smtClean="0">
                  <a:solidFill>
                    <a:srgbClr val="FF0000"/>
                  </a:solidFill>
                  <a:latin typeface="Tahoma" pitchFamily="34" charset="0"/>
                  <a:cs typeface="Arial" charset="0"/>
                </a:rPr>
                <a:t>3</a:t>
              </a:r>
              <a:r>
                <a:rPr lang="et-EE" altLang="et-EE" sz="3200" b="1" dirty="0" smtClean="0">
                  <a:latin typeface="Tahoma" pitchFamily="34" charset="0"/>
                  <a:cs typeface="Arial" charset="0"/>
                </a:rPr>
                <a:t>11</a:t>
              </a:r>
              <a:endParaRPr lang="en-GB" altLang="et-EE" sz="3200" b="1" dirty="0" smtClean="0">
                <a:latin typeface="Tahoma" pitchFamily="34" charset="0"/>
                <a:cs typeface="Arial" charset="0"/>
              </a:endParaRPr>
            </a:p>
          </p:txBody>
        </p:sp>
        <p:sp>
          <p:nvSpPr>
            <p:cNvPr id="9" name="Text Box 1083"/>
            <p:cNvSpPr txBox="1">
              <a:spLocks noChangeArrowheads="1"/>
            </p:cNvSpPr>
            <p:nvPr/>
          </p:nvSpPr>
          <p:spPr bwMode="auto">
            <a:xfrm>
              <a:off x="1296" y="2208"/>
              <a:ext cx="1104"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eaLnBrk="1" hangingPunct="1">
                <a:spcBef>
                  <a:spcPct val="50000"/>
                </a:spcBef>
              </a:pPr>
              <a:r>
                <a:rPr lang="et-EE" altLang="et-EE">
                  <a:latin typeface="Tahoma" panose="020B0604030504040204" pitchFamily="34" charset="0"/>
                </a:rPr>
                <a:t>õppehoone</a:t>
              </a:r>
              <a:endParaRPr lang="en-GB" altLang="et-EE">
                <a:latin typeface="Tahoma" panose="020B0604030504040204" pitchFamily="34" charset="0"/>
              </a:endParaRPr>
            </a:p>
          </p:txBody>
        </p:sp>
        <p:sp>
          <p:nvSpPr>
            <p:cNvPr id="10" name="Text Box 1084"/>
            <p:cNvSpPr txBox="1">
              <a:spLocks noChangeArrowheads="1"/>
            </p:cNvSpPr>
            <p:nvPr/>
          </p:nvSpPr>
          <p:spPr bwMode="auto">
            <a:xfrm>
              <a:off x="2448" y="2688"/>
              <a:ext cx="672"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eaLnBrk="1" hangingPunct="1">
                <a:spcBef>
                  <a:spcPct val="50000"/>
                </a:spcBef>
              </a:pPr>
              <a:r>
                <a:rPr lang="et-EE" altLang="et-EE">
                  <a:latin typeface="Tahoma" panose="020B0604030504040204" pitchFamily="34" charset="0"/>
                </a:rPr>
                <a:t>korrus</a:t>
              </a:r>
              <a:endParaRPr lang="en-GB" altLang="et-EE">
                <a:latin typeface="Tahoma" panose="020B0604030504040204" pitchFamily="34" charset="0"/>
              </a:endParaRPr>
            </a:p>
          </p:txBody>
        </p:sp>
        <p:sp>
          <p:nvSpPr>
            <p:cNvPr id="11" name="Text Box 1085"/>
            <p:cNvSpPr txBox="1">
              <a:spLocks noChangeArrowheads="1"/>
            </p:cNvSpPr>
            <p:nvPr/>
          </p:nvSpPr>
          <p:spPr bwMode="auto">
            <a:xfrm>
              <a:off x="3456" y="2496"/>
              <a:ext cx="864"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a:lstStyle>
            <a:p>
              <a:pPr eaLnBrk="1" hangingPunct="1">
                <a:spcBef>
                  <a:spcPct val="50000"/>
                </a:spcBef>
              </a:pPr>
              <a:r>
                <a:rPr lang="et-EE" altLang="et-EE">
                  <a:latin typeface="Tahoma" panose="020B0604030504040204" pitchFamily="34" charset="0"/>
                </a:rPr>
                <a:t>ruum nr</a:t>
              </a:r>
              <a:endParaRPr lang="en-GB" altLang="et-EE">
                <a:latin typeface="Tahoma" panose="020B0604030504040204" pitchFamily="34" charset="0"/>
              </a:endParaRPr>
            </a:p>
          </p:txBody>
        </p:sp>
      </p:grpSp>
    </p:spTree>
    <p:extLst>
      <p:ext uri="{BB962C8B-B14F-4D97-AF65-F5344CB8AC3E}">
        <p14:creationId xmlns:p14="http://schemas.microsoft.com/office/powerpoint/2010/main" val="1443579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t-EE" dirty="0"/>
              <a:t>Infotehnoloogia teaduskond</a:t>
            </a:r>
          </a:p>
          <a:p>
            <a:endParaRPr lang="et-EE" dirty="0"/>
          </a:p>
        </p:txBody>
      </p:sp>
      <p:sp>
        <p:nvSpPr>
          <p:cNvPr id="3" name="Text Placeholder 2"/>
          <p:cNvSpPr>
            <a:spLocks noGrp="1"/>
          </p:cNvSpPr>
          <p:nvPr>
            <p:ph type="body" sz="quarter" idx="14"/>
          </p:nvPr>
        </p:nvSpPr>
        <p:spPr>
          <a:xfrm>
            <a:off x="2171700" y="1520042"/>
            <a:ext cx="8802242" cy="4248934"/>
          </a:xfrm>
        </p:spPr>
        <p:txBody>
          <a:bodyPr>
            <a:normAutofit fontScale="92500" lnSpcReduction="20000"/>
          </a:bodyPr>
          <a:lstStyle/>
          <a:p>
            <a:pPr marL="342900" indent="-342900">
              <a:buFont typeface="Arial" panose="020B0604020202020204" pitchFamily="34" charset="0"/>
              <a:buChar char="•"/>
            </a:pPr>
            <a:r>
              <a:rPr lang="et-EE" altLang="et-EE" sz="2000" dirty="0"/>
              <a:t>Dekaan professor </a:t>
            </a:r>
            <a:r>
              <a:rPr lang="et-EE" altLang="et-EE" sz="2000" b="1" dirty="0"/>
              <a:t>Gert Jervan</a:t>
            </a:r>
          </a:p>
          <a:p>
            <a:pPr lvl="1"/>
            <a:r>
              <a:rPr lang="et-EE" altLang="et-EE" sz="2000" b="1" dirty="0"/>
              <a:t>ICT-527</a:t>
            </a:r>
          </a:p>
          <a:p>
            <a:pPr lvl="1"/>
            <a:r>
              <a:rPr lang="et-EE" altLang="et-EE" sz="2000" dirty="0" smtClean="0">
                <a:hlinkClick r:id="rId2"/>
              </a:rPr>
              <a:t>gert.jervan@taltech.ee</a:t>
            </a:r>
            <a:endParaRPr lang="et-EE" altLang="et-EE" sz="2000" dirty="0"/>
          </a:p>
          <a:p>
            <a:pPr marL="342900" indent="-342900">
              <a:buFont typeface="Arial" panose="020B0604020202020204" pitchFamily="34" charset="0"/>
              <a:buChar char="•"/>
            </a:pPr>
            <a:r>
              <a:rPr lang="et-EE" altLang="et-EE" sz="2000" dirty="0" smtClean="0"/>
              <a:t>Bakalaureuseõppe prodekaan </a:t>
            </a:r>
            <a:r>
              <a:rPr lang="et-EE" altLang="et-EE" sz="2000" b="1" dirty="0" smtClean="0"/>
              <a:t>Kalle Tammemäe </a:t>
            </a:r>
            <a:endParaRPr lang="et-EE" altLang="et-EE" sz="2000" b="1" dirty="0"/>
          </a:p>
          <a:p>
            <a:pPr lvl="1"/>
            <a:r>
              <a:rPr lang="et-EE" altLang="et-EE" sz="2000" b="1" dirty="0" smtClean="0"/>
              <a:t>ICO-513 (Raja 4c)</a:t>
            </a:r>
            <a:endParaRPr lang="et-EE" altLang="et-EE" sz="2000" b="1" dirty="0"/>
          </a:p>
          <a:p>
            <a:pPr lvl="1"/>
            <a:r>
              <a:rPr lang="et-EE" altLang="et-EE" sz="2000" dirty="0">
                <a:hlinkClick r:id="rId3"/>
              </a:rPr>
              <a:t>k</a:t>
            </a:r>
            <a:r>
              <a:rPr lang="et-EE" altLang="et-EE" sz="2000" dirty="0" smtClean="0">
                <a:hlinkClick r:id="rId3"/>
              </a:rPr>
              <a:t>alle.tammemae@taltech.ee</a:t>
            </a:r>
            <a:r>
              <a:rPr lang="et-EE" altLang="et-EE" sz="2000" dirty="0" smtClean="0"/>
              <a:t> </a:t>
            </a:r>
          </a:p>
          <a:p>
            <a:r>
              <a:rPr lang="et-EE" altLang="et-EE" sz="2000" dirty="0" smtClean="0"/>
              <a:t>Magistriõppe prodekaan professor </a:t>
            </a:r>
            <a:r>
              <a:rPr lang="et-EE" altLang="et-EE" sz="2000" b="1" dirty="0" smtClean="0"/>
              <a:t>Ingrid Pappel</a:t>
            </a:r>
          </a:p>
          <a:p>
            <a:pPr lvl="1"/>
            <a:r>
              <a:rPr lang="et-EE" altLang="et-EE" sz="2000" b="1" dirty="0" smtClean="0"/>
              <a:t>ICT-641 </a:t>
            </a:r>
          </a:p>
          <a:p>
            <a:pPr lvl="1"/>
            <a:r>
              <a:rPr lang="et-EE" altLang="et-EE" sz="2000" dirty="0" smtClean="0">
                <a:hlinkClick r:id="rId4"/>
              </a:rPr>
              <a:t>ingrid.pappel@taltech.ee</a:t>
            </a:r>
            <a:endParaRPr lang="et-EE" altLang="et-EE" sz="2000" dirty="0" smtClean="0"/>
          </a:p>
          <a:p>
            <a:r>
              <a:rPr lang="et-EE" altLang="et-EE" sz="2000" dirty="0" smtClean="0"/>
              <a:t>Õppekorralduse juht </a:t>
            </a:r>
            <a:r>
              <a:rPr lang="et-EE" altLang="et-EE" sz="2000" b="1" dirty="0" smtClean="0"/>
              <a:t>Margus Kruus</a:t>
            </a:r>
          </a:p>
          <a:p>
            <a:pPr lvl="1"/>
            <a:r>
              <a:rPr lang="et-EE" altLang="et-EE" sz="2000" b="1" dirty="0" smtClean="0"/>
              <a:t>ICT-519</a:t>
            </a:r>
          </a:p>
          <a:p>
            <a:pPr lvl="1"/>
            <a:r>
              <a:rPr lang="et-EE" altLang="et-EE" sz="2000" dirty="0">
                <a:hlinkClick r:id="rId5"/>
              </a:rPr>
              <a:t>m</a:t>
            </a:r>
            <a:r>
              <a:rPr lang="et-EE" altLang="et-EE" sz="2000" dirty="0" smtClean="0">
                <a:hlinkClick r:id="rId5"/>
              </a:rPr>
              <a:t>argus.kruus@taltech.ee</a:t>
            </a:r>
            <a:r>
              <a:rPr lang="et-EE" altLang="et-EE" sz="2000" dirty="0" smtClean="0"/>
              <a:t> </a:t>
            </a:r>
            <a:endParaRPr lang="et-EE" altLang="et-EE" sz="2000" dirty="0"/>
          </a:p>
          <a:p>
            <a:pPr marL="342900" indent="-342900">
              <a:buFont typeface="Arial" panose="020B0604020202020204" pitchFamily="34" charset="0"/>
              <a:buChar char="•"/>
            </a:pPr>
            <a:r>
              <a:rPr lang="et-EE" altLang="et-EE" sz="2000" dirty="0" smtClean="0"/>
              <a:t>Teadusprodekaan </a:t>
            </a:r>
            <a:r>
              <a:rPr lang="et-EE" altLang="et-EE" sz="2000" dirty="0"/>
              <a:t>professor </a:t>
            </a:r>
            <a:r>
              <a:rPr lang="et-EE" altLang="et-EE" sz="2000" b="1" dirty="0" smtClean="0"/>
              <a:t>Maie </a:t>
            </a:r>
            <a:r>
              <a:rPr lang="et-EE" altLang="et-EE" sz="2000" b="1" dirty="0" err="1" smtClean="0"/>
              <a:t>Bachmann</a:t>
            </a:r>
            <a:endParaRPr lang="et-EE" altLang="et-EE" sz="2000" b="1" dirty="0"/>
          </a:p>
          <a:p>
            <a:pPr lvl="1"/>
            <a:r>
              <a:rPr lang="et-EE" altLang="et-EE" sz="2000" b="1" dirty="0" smtClean="0"/>
              <a:t>LIB-125B</a:t>
            </a:r>
            <a:endParaRPr lang="en-US" altLang="et-EE" sz="2000" b="1" dirty="0"/>
          </a:p>
          <a:p>
            <a:pPr lvl="1"/>
            <a:r>
              <a:rPr lang="et-EE" altLang="et-EE" sz="2000" dirty="0" smtClean="0">
                <a:hlinkClick r:id="rId6"/>
              </a:rPr>
              <a:t>maie.bachmann@taltech.ee</a:t>
            </a:r>
            <a:r>
              <a:rPr lang="et-EE" altLang="et-EE" sz="2000" dirty="0" smtClean="0"/>
              <a:t> </a:t>
            </a:r>
            <a:endParaRPr lang="en-US" altLang="et-EE" sz="2000" dirty="0"/>
          </a:p>
          <a:p>
            <a:endParaRPr lang="et-EE" dirty="0"/>
          </a:p>
        </p:txBody>
      </p:sp>
    </p:spTree>
    <p:extLst>
      <p:ext uri="{BB962C8B-B14F-4D97-AF65-F5344CB8AC3E}">
        <p14:creationId xmlns:p14="http://schemas.microsoft.com/office/powerpoint/2010/main" val="28276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TalTech">
      <a:dk1>
        <a:srgbClr val="000000"/>
      </a:dk1>
      <a:lt1>
        <a:srgbClr val="FFFFFF"/>
      </a:lt1>
      <a:dk2>
        <a:srgbClr val="332B60"/>
      </a:dk2>
      <a:lt2>
        <a:srgbClr val="DADAE4"/>
      </a:lt2>
      <a:accent1>
        <a:srgbClr val="E4067E"/>
      </a:accent1>
      <a:accent2>
        <a:srgbClr val="9396B0"/>
      </a:accent2>
      <a:accent3>
        <a:srgbClr val="AB1352"/>
      </a:accent3>
      <a:accent4>
        <a:srgbClr val="4FBFD3"/>
      </a:accent4>
      <a:accent5>
        <a:srgbClr val="332B60"/>
      </a:accent5>
      <a:accent6>
        <a:srgbClr val="DADAE4"/>
      </a:accent6>
      <a:hlink>
        <a:srgbClr val="AB1352"/>
      </a:hlink>
      <a:folHlink>
        <a:srgbClr val="AB1352"/>
      </a:folHlink>
    </a:clrScheme>
    <a:fontScheme name="TTÜ">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wrap="square" rtlCol="0" anchor="ctr">
        <a:noAutofit/>
      </a:bodyP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NEWNEW" id="{65034802-83F1-DE41-A876-6851A238EDFE}" vid="{814C7433-F944-B249-91D8-8F253693EC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16387</TotalTime>
  <Words>2911</Words>
  <Application>Microsoft Office PowerPoint</Application>
  <PresentationFormat>Kohandatud</PresentationFormat>
  <Paragraphs>379</Paragraphs>
  <Slides>46</Slides>
  <Notes>1</Notes>
  <HiddenSlides>0</HiddenSlides>
  <MMClips>0</MMClips>
  <ScaleCrop>false</ScaleCrop>
  <HeadingPairs>
    <vt:vector size="4" baseType="variant">
      <vt:variant>
        <vt:lpstr>Kujundus</vt:lpstr>
      </vt:variant>
      <vt:variant>
        <vt:i4>1</vt:i4>
      </vt:variant>
      <vt:variant>
        <vt:lpstr>Slaidipealkirjad</vt:lpstr>
      </vt:variant>
      <vt:variant>
        <vt:i4>46</vt:i4>
      </vt:variant>
    </vt:vector>
  </HeadingPairs>
  <TitlesOfParts>
    <vt:vector size="47" baseType="lpstr">
      <vt:lpstr>Office'i kujundus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Company>Tallinn University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Anu Teder</dc:creator>
  <cp:lastModifiedBy>margus</cp:lastModifiedBy>
  <cp:revision>286</cp:revision>
  <dcterms:created xsi:type="dcterms:W3CDTF">2018-09-19T06:51:01Z</dcterms:created>
  <dcterms:modified xsi:type="dcterms:W3CDTF">2023-08-29T12:42:13Z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9643374</vt:lpwstr>
  </property>
  <property fmtid="{D5CDD505-2E9C-101B-9397-08002B2CF9AE}" pid="3" name="NXPowerLiteSettings">
    <vt:lpwstr>C780073804F000</vt:lpwstr>
  </property>
  <property fmtid="{D5CDD505-2E9C-101B-9397-08002B2CF9AE}" pid="4" name="NXPowerLiteVersion">
    <vt:lpwstr>D8.0.4</vt:lpwstr>
  </property>
</Properties>
</file>